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Lst>
  <p:sldSz cy="5143500" cx="9144000"/>
  <p:notesSz cx="6858000" cy="9144000"/>
  <p:embeddedFontLst>
    <p:embeddedFont>
      <p:font typeface="Raleway"/>
      <p:regular r:id="rId99"/>
      <p:bold r:id="rId100"/>
      <p:italic r:id="rId101"/>
      <p:boldItalic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2" Type="http://schemas.openxmlformats.org/officeDocument/2006/relationships/font" Target="fonts/Raleway-boldItalic.fntdata"/><Relationship Id="rId101" Type="http://schemas.openxmlformats.org/officeDocument/2006/relationships/font" Target="fonts/Raleway-italic.fntdata"/><Relationship Id="rId100" Type="http://schemas.openxmlformats.org/officeDocument/2006/relationships/font" Target="fonts/Raleway-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font" Target="fonts/Raleway-regular.fntdata"/><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vecloud.online/nl/timer" TargetMode="External"/><Relationship Id="rId3" Type="http://schemas.openxmlformats.org/officeDocument/2006/relationships/hyperlink" Target="https://deschaalvanm.qualifioapp.com/quiz/1043454_2637/radvanfortuin2.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schaalvanm.b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schaalvanm.b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chaalvanm.qualifioapp.com/quiz/1089698_2637/DSVM-Publi-Ville-Memory.html" TargetMode="External"/><Relationship Id="rId3" Type="http://schemas.openxmlformats.org/officeDocument/2006/relationships/hyperlink" Target="https://deschaalvanm.qualifioapp.com/preview/minisite/index.cfm?lg=en&amp;id_prod=C4590C8B-5548-41A6-8B76-D8AB76570DED&amp;id_campagne=1082333&amp;id_client=2637&amp;titre=preview.html&amp;id_site=13552&amp;preview=true"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chaalvanm.qualifioapp.com/quiz/1044641_2637/memory.html" TargetMode="External"/><Relationship Id="rId3" Type="http://schemas.openxmlformats.org/officeDocument/2006/relationships/hyperlink" Target="https://deschaalvanm.qualifioapp.com/preview/minisite/index.cfm?lg=en&amp;id_prod=C4590C8B-5548-41A6-8B76-D8AB76570DED&amp;id_campagne=1082333&amp;id_client=2637&amp;titre=preview.html&amp;id_site=13552&amp;preview=tru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schaalvanm.be/pagina/publi-ville-mini-games-over-reclamewijsheid"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QkNfvgdtggA&amp;t=1s" TargetMode="External"/><Relationship Id="rId3" Type="http://schemas.openxmlformats.org/officeDocument/2006/relationships/hyperlink" Target="https://www.vlaamseregulatormedia.be/nl/commerciele-communicatie/veelgestelde-vragen-over-productplaatsin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YJA1GBCzYF8" TargetMode="External"/><Relationship Id="rId3" Type="http://schemas.openxmlformats.org/officeDocument/2006/relationships/hyperlink" Target="https://www.vlaamseregulatormedia.be/nl/commerciele-communicatie/veelgestelde-vragen-over-productplaatsin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wxMEWhcyrVU" TargetMode="External"/><Relationship Id="rId3" Type="http://schemas.openxmlformats.org/officeDocument/2006/relationships/hyperlink" Target="https://www.vlaamseregulatormedia.be/nl/commerciele-communicatie/veelgestelde-vragen-over-productplaatsin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n4ySOlsUMY" TargetMode="External"/><Relationship Id="rId3" Type="http://schemas.openxmlformats.org/officeDocument/2006/relationships/hyperlink" Target="https://www.vlaamseregulatormedia.be/nl/commerciele-communicatie/veelgestelde-vragen-over-productplaatsin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_PvS4uBy6YU" TargetMode="External"/><Relationship Id="rId3" Type="http://schemas.openxmlformats.org/officeDocument/2006/relationships/hyperlink" Target="https://www.vlaamseregulatormedia.be/nl/commerciele-communicatie/veelgestelde-vragen-over-productplaatsin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laamseregulatormedia.be/nl/commerciele-communicatie/veelgestelde-vragen-over-productplaats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chaalvanm.qualifioapp.com/quiz/1089831_2637/%20DSVM-Publi-Ville-Swiper%20.html"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GQUEejdXkzQ"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chaalvanm.qualifioapp.com/quiz/1139356_2637/radvanfortuin2.html"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chaalvanm.qualifioapp.com/quiz/1089891_2637/%20DSVM-Publi-Ville-Swiper-%20.html"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vecloud.online/nl/timer" TargetMode="External"/><Relationship Id="rId3" Type="http://schemas.openxmlformats.org/officeDocument/2006/relationships/hyperlink" Target="https://deschaalvanm.qualifioapp.com/quiz/1043454_2637/radvanfortuin2.html"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iktok.com/@sixjamielee/video/7116492535819734278?is_from_webapp=1&amp;sender_device=pc&amp;web_id=7146193250968880645" TargetMode="External"/><Relationship Id="rId3" Type="http://schemas.openxmlformats.org/officeDocument/2006/relationships/hyperlink" Target="https://www.tiktok.com/@sixjamielee/video/7143635522387299589"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eyvGuK59RNA" TargetMode="External"/><Relationship Id="rId3" Type="http://schemas.openxmlformats.org/officeDocument/2006/relationships/hyperlink" Target="https://docs.google.com/document/d/1TSfYRLKxkQgjKdOpvMR5sccYr6tyrlYQBkpIiQjo9J0/edit#heading=h.fnfs8qy5kewj"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111076177"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chaalvanm.qualifioapp.com/quiz/1090178_2637/%20DSVM-Publi-Ville-ReclametechniekenQuiz%20.html"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chaalvanm.qualifioapp.com/quiz/1090288_2637/%20DSVM-Publi-Ville-ReclametechniekenQuiz%20.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chaalvanm.qualifioapp.com/quiz/1090381_2637/%20DSVM-Publi-Ville-Poll1%20.html"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TSfYRLKxkQgjKdOpvMR5sccYr6tyrlYQBkpIiQjo9J0/edit#heading=h.27w4qfnd9mfk"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chaalvanm.qualifioapp.com/quiz/1090475_2637/%20DSVM-Publi-Ville-Poll%20.html"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TSfYRLKxkQgjKdOpvMR5sccYr6tyrlYQBkpIiQjo9J0/edit#heading=h.27w4qfnd9mfk"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chaalvanm.qualifioapp.com/quiz/1139381_2637/radvanfortuin3.html" TargetMode="Externa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5765ebae3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15765ebae3d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nl" sz="1200">
                <a:solidFill>
                  <a:schemeClr val="dk1"/>
                </a:solidFill>
                <a:latin typeface="Raleway"/>
                <a:ea typeface="Raleway"/>
                <a:cs typeface="Raleway"/>
                <a:sym typeface="Raleway"/>
              </a:rPr>
              <a:t>Zet een timer van 2 minuten (bijvoorbeeld deze </a:t>
            </a:r>
            <a:r>
              <a:rPr lang="nl" sz="1200" u="sng">
                <a:solidFill>
                  <a:schemeClr val="dk1"/>
                </a:solidFill>
                <a:latin typeface="Raleway"/>
                <a:ea typeface="Raleway"/>
                <a:cs typeface="Raleway"/>
                <a:sym typeface="Raleway"/>
                <a:hlinkClick r:id="rId2">
                  <a:extLst>
                    <a:ext uri="{A12FA001-AC4F-418D-AE19-62706E023703}">
                      <ahyp:hlinkClr val="tx"/>
                    </a:ext>
                  </a:extLst>
                </a:hlinkClick>
              </a:rPr>
              <a:t>online timer</a:t>
            </a:r>
            <a:r>
              <a:rPr lang="nl" sz="1200">
                <a:solidFill>
                  <a:schemeClr val="dk1"/>
                </a:solidFill>
                <a:latin typeface="Raleway"/>
                <a:ea typeface="Raleway"/>
                <a:cs typeface="Raleway"/>
                <a:sym typeface="Raleway"/>
              </a:rPr>
              <a:t>) en vraag je leerlingen om in die tijd zoveel mogelijk logo’s te zoeken in de klas (op balpennen, notitieblaadjes, zichtbaar vanuit het raam enzoverder). Het rad kan ondertussen op het bord blijven geprojecteerd staan.</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kort enkele leerlingen waar ze allemaal logo’s konden vinden.</a:t>
            </a:r>
            <a:endParaRPr sz="1200">
              <a:solidFill>
                <a:schemeClr val="dk1"/>
              </a:solidFill>
              <a:latin typeface="Raleway"/>
              <a:ea typeface="Raleway"/>
              <a:cs typeface="Raleway"/>
              <a:sym typeface="Raleway"/>
            </a:endParaRPr>
          </a:p>
          <a:p>
            <a:pPr indent="0" lvl="0" marL="457200" rtl="0" algn="just">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rPr lang="nl" sz="1200">
                <a:solidFill>
                  <a:schemeClr val="dk1"/>
                </a:solidFill>
                <a:latin typeface="Raleway"/>
                <a:ea typeface="Raleway"/>
                <a:cs typeface="Raleway"/>
                <a:sym typeface="Raleway"/>
              </a:rPr>
              <a:t>Speel enkele minuten het Rad van fortuin-spelletje klassikaal.</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U kan één leerling per keer naar voren laten komen om aan het rad te draaien of dit zelf doen.</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Ga heel kort in op elk logo. Na het draaien verschijnen er enkele vragen die u  in de juiste richting kunnen sturen. </a:t>
            </a:r>
            <a:r>
              <a:rPr b="1" lang="nl" sz="1200">
                <a:solidFill>
                  <a:schemeClr val="dk1"/>
                </a:solidFill>
                <a:latin typeface="Raleway"/>
                <a:ea typeface="Raleway"/>
                <a:cs typeface="Raleway"/>
                <a:sym typeface="Raleway"/>
              </a:rPr>
              <a:t>Benadruk dat een logo altijd verbonden is met een merk dat graag een product wil verkopen</a:t>
            </a:r>
            <a:endParaRPr b="1" sz="1200">
              <a:solidFill>
                <a:schemeClr val="dk1"/>
              </a:solidFill>
              <a:latin typeface="Raleway"/>
              <a:ea typeface="Raleway"/>
              <a:cs typeface="Raleway"/>
              <a:sym typeface="Raleway"/>
            </a:endParaRPr>
          </a:p>
          <a:p>
            <a:pPr indent="0" lvl="0" marL="457200" rtl="0" algn="just">
              <a:lnSpc>
                <a:spcPct val="115000"/>
              </a:lnSpc>
              <a:spcBef>
                <a:spcPts val="0"/>
              </a:spcBef>
              <a:spcAft>
                <a:spcPts val="0"/>
              </a:spcAft>
              <a:buClr>
                <a:schemeClr val="dk1"/>
              </a:buClr>
              <a:buSzPts val="1100"/>
              <a:buFont typeface="Arial"/>
              <a:buNone/>
            </a:pPr>
            <a:r>
              <a:t/>
            </a:r>
            <a:endParaRPr b="1"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nl" sz="1200">
                <a:solidFill>
                  <a:schemeClr val="dk1"/>
                </a:solidFill>
                <a:latin typeface="Raleway"/>
                <a:ea typeface="Raleway"/>
                <a:cs typeface="Raleway"/>
                <a:sym typeface="Raleway"/>
              </a:rPr>
              <a:t>Link Rad van Fortuin **: </a:t>
            </a:r>
            <a:r>
              <a:rPr lang="nl" sz="1200" u="sng">
                <a:solidFill>
                  <a:schemeClr val="hlink"/>
                </a:solidFill>
                <a:latin typeface="Raleway"/>
                <a:ea typeface="Raleway"/>
                <a:cs typeface="Raleway"/>
                <a:sym typeface="Raleway"/>
                <a:hlinkClick r:id="rId3"/>
              </a:rPr>
              <a:t>https://deschaalvanm.qualifioapp.com/quiz/1043454_2637/radvanfortuin2.html</a:t>
            </a:r>
            <a:endParaRPr sz="1200">
              <a:solidFill>
                <a:schemeClr val="dk1"/>
              </a:solidFill>
              <a:latin typeface="Raleway"/>
              <a:ea typeface="Raleway"/>
              <a:cs typeface="Raleway"/>
              <a:sym typeface="Raleway"/>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nl" sz="1204">
                <a:solidFill>
                  <a:schemeClr val="dk1"/>
                </a:solidFill>
                <a:latin typeface="Raleway"/>
                <a:ea typeface="Raleway"/>
                <a:cs typeface="Raleway"/>
                <a:sym typeface="Raleway"/>
              </a:rPr>
              <a:t>Opgelet, </a:t>
            </a:r>
            <a:r>
              <a:rPr b="1" lang="nl" sz="1204">
                <a:solidFill>
                  <a:schemeClr val="dk1"/>
                </a:solidFill>
                <a:latin typeface="Raleway"/>
                <a:ea typeface="Raleway"/>
                <a:cs typeface="Raleway"/>
                <a:sym typeface="Raleway"/>
              </a:rPr>
              <a:t>slide met animaties.</a:t>
            </a:r>
            <a:r>
              <a:rPr lang="nl" sz="1204">
                <a:solidFill>
                  <a:schemeClr val="dk1"/>
                </a:solidFill>
                <a:latin typeface="Raleway"/>
                <a:ea typeface="Raleway"/>
                <a:cs typeface="Raleway"/>
                <a:sym typeface="Raleway"/>
              </a:rPr>
              <a:t> Bij elke klik komt de merknaam die bij het logo hoort tevoorschijn.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SzPts val="1100"/>
              <a:buNone/>
            </a:pPr>
            <a:r>
              <a:rPr lang="nl" sz="1204">
                <a:solidFill>
                  <a:schemeClr val="dk1"/>
                </a:solidFill>
                <a:latin typeface="Raleway"/>
                <a:ea typeface="Raleway"/>
                <a:cs typeface="Raleway"/>
                <a:sym typeface="Raleway"/>
              </a:rPr>
              <a:t>U kan deze dia’s gebruiken om de antwoorden van uw leerlingen tijdens het spel te overlopen.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l" sz="1204">
                <a:solidFill>
                  <a:schemeClr val="dk1"/>
                </a:solidFill>
                <a:latin typeface="Raleway"/>
                <a:ea typeface="Raleway"/>
                <a:cs typeface="Raleway"/>
                <a:sym typeface="Raleway"/>
              </a:rPr>
              <a:t>Opgelet, </a:t>
            </a:r>
            <a:r>
              <a:rPr b="1" lang="nl" sz="1204">
                <a:solidFill>
                  <a:schemeClr val="dk1"/>
                </a:solidFill>
                <a:latin typeface="Raleway"/>
                <a:ea typeface="Raleway"/>
                <a:cs typeface="Raleway"/>
                <a:sym typeface="Raleway"/>
              </a:rPr>
              <a:t>slide met animaties.</a:t>
            </a:r>
            <a:r>
              <a:rPr lang="nl" sz="1204">
                <a:solidFill>
                  <a:schemeClr val="dk1"/>
                </a:solidFill>
                <a:latin typeface="Raleway"/>
                <a:ea typeface="Raleway"/>
                <a:cs typeface="Raleway"/>
                <a:sym typeface="Raleway"/>
              </a:rPr>
              <a:t> Bij elke klik komt de merknaam die bij het logo hoort tevoorschijn.</a:t>
            </a:r>
            <a:endParaRPr/>
          </a:p>
          <a:p>
            <a:pPr indent="0" lvl="0" marL="0" rtl="0" algn="l">
              <a:lnSpc>
                <a:spcPct val="100000"/>
              </a:lnSpc>
              <a:spcBef>
                <a:spcPts val="0"/>
              </a:spcBef>
              <a:spcAft>
                <a:spcPts val="0"/>
              </a:spcAft>
              <a:buSzPts val="1100"/>
              <a:buNone/>
            </a:pPr>
            <a:r>
              <a:rPr lang="nl" sz="1200">
                <a:latin typeface="Raleway"/>
                <a:ea typeface="Raleway"/>
                <a:cs typeface="Raleway"/>
                <a:sym typeface="Raleway"/>
              </a:rPr>
              <a:t>Leerlingen die al eens eerder met de </a:t>
            </a:r>
            <a:r>
              <a:rPr lang="nl" sz="1200" u="sng">
                <a:solidFill>
                  <a:schemeClr val="hlink"/>
                </a:solidFill>
                <a:latin typeface="Raleway"/>
                <a:ea typeface="Raleway"/>
                <a:cs typeface="Raleway"/>
                <a:sym typeface="Raleway"/>
                <a:hlinkClick r:id="rId2"/>
              </a:rPr>
              <a:t>de schaal van M</a:t>
            </a:r>
            <a:r>
              <a:rPr lang="nl" sz="1200">
                <a:latin typeface="Raleway"/>
                <a:ea typeface="Raleway"/>
                <a:cs typeface="Raleway"/>
                <a:sym typeface="Raleway"/>
              </a:rPr>
              <a:t> </a:t>
            </a:r>
            <a:r>
              <a:rPr lang="nl" sz="1200">
                <a:latin typeface="Raleway"/>
                <a:ea typeface="Raleway"/>
                <a:cs typeface="Raleway"/>
                <a:sym typeface="Raleway"/>
              </a:rPr>
              <a:t>hebben gewerkt herkennen mogelijk het logo van Mediawijs!</a:t>
            </a:r>
            <a:endParaRPr sz="1200">
              <a:latin typeface="Raleway"/>
              <a:ea typeface="Raleway"/>
              <a:cs typeface="Raleway"/>
              <a:sym typeface="Raleway"/>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8688f5a81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18688f5a814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l" sz="1204">
                <a:solidFill>
                  <a:schemeClr val="dk1"/>
                </a:solidFill>
                <a:latin typeface="Raleway"/>
                <a:ea typeface="Raleway"/>
                <a:cs typeface="Raleway"/>
                <a:sym typeface="Raleway"/>
              </a:rPr>
              <a:t>Opgelet, </a:t>
            </a:r>
            <a:r>
              <a:rPr b="1" lang="nl" sz="1204">
                <a:solidFill>
                  <a:schemeClr val="dk1"/>
                </a:solidFill>
                <a:latin typeface="Raleway"/>
                <a:ea typeface="Raleway"/>
                <a:cs typeface="Raleway"/>
                <a:sym typeface="Raleway"/>
              </a:rPr>
              <a:t>slide met animaties.</a:t>
            </a:r>
            <a:r>
              <a:rPr lang="nl" sz="1204">
                <a:solidFill>
                  <a:schemeClr val="dk1"/>
                </a:solidFill>
                <a:latin typeface="Raleway"/>
                <a:ea typeface="Raleway"/>
                <a:cs typeface="Raleway"/>
                <a:sym typeface="Raleway"/>
              </a:rPr>
              <a:t> Bij elke klik komt de merknaam die bij het logo hoort tevoorschijn.</a:t>
            </a:r>
            <a:endParaRPr/>
          </a:p>
          <a:p>
            <a:pPr indent="0" lvl="0" marL="0" rtl="0" algn="l">
              <a:lnSpc>
                <a:spcPct val="100000"/>
              </a:lnSpc>
              <a:spcBef>
                <a:spcPts val="0"/>
              </a:spcBef>
              <a:spcAft>
                <a:spcPts val="0"/>
              </a:spcAft>
              <a:buSzPts val="1100"/>
              <a:buNone/>
            </a:pPr>
            <a:r>
              <a:rPr lang="nl" sz="1200">
                <a:latin typeface="Raleway"/>
                <a:ea typeface="Raleway"/>
                <a:cs typeface="Raleway"/>
                <a:sym typeface="Raleway"/>
              </a:rPr>
              <a:t>Leerlingen die al eens eerder met de </a:t>
            </a:r>
            <a:r>
              <a:rPr lang="nl" sz="1200" u="sng">
                <a:solidFill>
                  <a:schemeClr val="hlink"/>
                </a:solidFill>
                <a:latin typeface="Raleway"/>
                <a:ea typeface="Raleway"/>
                <a:cs typeface="Raleway"/>
                <a:sym typeface="Raleway"/>
                <a:hlinkClick r:id="rId2"/>
              </a:rPr>
              <a:t>de schaal van M</a:t>
            </a:r>
            <a:r>
              <a:rPr lang="nl" sz="1200">
                <a:latin typeface="Raleway"/>
                <a:ea typeface="Raleway"/>
                <a:cs typeface="Raleway"/>
                <a:sym typeface="Raleway"/>
              </a:rPr>
              <a:t> hebben gewerkt herkennen mogelijk het logo van Mediawijs!</a:t>
            </a:r>
            <a:endParaRPr sz="1200">
              <a:latin typeface="Raleway"/>
              <a:ea typeface="Raleway"/>
              <a:cs typeface="Raleway"/>
              <a:sym typeface="Raleway"/>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bd6d8cbb3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bd6d8cbb3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7467" lvl="0" marL="23774" marR="258333" rtl="0" algn="l">
              <a:lnSpc>
                <a:spcPct val="112463"/>
              </a:lnSpc>
              <a:spcBef>
                <a:spcPts val="1840"/>
              </a:spcBef>
              <a:spcAft>
                <a:spcPts val="0"/>
              </a:spcAft>
              <a:buClr>
                <a:schemeClr val="dk1"/>
              </a:buClr>
              <a:buSzPts val="1100"/>
              <a:buFont typeface="Arial"/>
              <a:buNone/>
            </a:pPr>
            <a:r>
              <a:rPr lang="nl" sz="1200">
                <a:solidFill>
                  <a:schemeClr val="dk1"/>
                </a:solidFill>
                <a:latin typeface="Raleway"/>
                <a:ea typeface="Raleway"/>
                <a:cs typeface="Raleway"/>
                <a:sym typeface="Raleway"/>
              </a:rPr>
              <a:t>Dit spelletje is een leuke manier om te benadrukken dat merken graag hebben dat je hen onthoudt! Je zal zien dat leerlingen snel de juiste merknaam of de juiste slogan bij een logo kunnen plaatsen.</a:t>
            </a:r>
            <a:endParaRPr sz="1200">
              <a:solidFill>
                <a:schemeClr val="dk1"/>
              </a:solidFill>
              <a:latin typeface="Raleway"/>
              <a:ea typeface="Raleway"/>
              <a:cs typeface="Raleway"/>
              <a:sym typeface="Raleway"/>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Link Memory **: </a:t>
            </a:r>
            <a:r>
              <a:rPr lang="nl" u="sng">
                <a:solidFill>
                  <a:schemeClr val="hlink"/>
                </a:solidFill>
                <a:latin typeface="Raleway"/>
                <a:ea typeface="Raleway"/>
                <a:cs typeface="Raleway"/>
                <a:sym typeface="Raleway"/>
                <a:hlinkClick r:id="rId2"/>
              </a:rPr>
              <a:t>https://deschaalvanm.qualifioapp.com/quiz/1089698_2637/DSVM-Publi-Ville-Memory.html</a:t>
            </a:r>
            <a:endParaRPr>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SzPts val="1100"/>
              <a:buNone/>
            </a:pPr>
            <a:r>
              <a:rPr b="1" lang="nl" sz="1200">
                <a:solidFill>
                  <a:schemeClr val="dk1"/>
                </a:solidFill>
                <a:latin typeface="Raleway"/>
                <a:ea typeface="Raleway"/>
                <a:cs typeface="Raleway"/>
                <a:sym typeface="Raleway"/>
              </a:rPr>
              <a:t>Klassikaal</a:t>
            </a:r>
            <a:endParaRPr b="1" sz="1200">
              <a:solidFill>
                <a:schemeClr val="dk1"/>
              </a:solidFill>
              <a:latin typeface="Raleway"/>
              <a:ea typeface="Raleway"/>
              <a:cs typeface="Raleway"/>
              <a:sym typeface="Raleway"/>
            </a:endParaRPr>
          </a:p>
          <a:p>
            <a:pPr indent="0" lvl="0" marL="0" rtl="0" algn="l">
              <a:spcBef>
                <a:spcPts val="0"/>
              </a:spcBef>
              <a:spcAft>
                <a:spcPts val="0"/>
              </a:spcAft>
              <a:buSzPts val="1100"/>
              <a:buNone/>
            </a:pPr>
            <a:r>
              <a:t/>
            </a:r>
            <a:endParaRPr b="1"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Speel het memory-spelletje samen met de leerlingen. U kan de leerlingen afgaan op volgorde van hoe zij zitten en elke leerling een kaartje laten aanduiden.</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b="1" lang="nl" sz="1200">
                <a:solidFill>
                  <a:schemeClr val="dk1"/>
                </a:solidFill>
                <a:latin typeface="Raleway"/>
                <a:ea typeface="Raleway"/>
                <a:cs typeface="Raleway"/>
                <a:sym typeface="Raleway"/>
              </a:rPr>
              <a:t>Kleine groepjes</a:t>
            </a:r>
            <a:endParaRPr b="1"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b="1"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Laat de leerlingen per 2 het gewenste memory-spelletje openen op de</a:t>
            </a:r>
            <a:r>
              <a:rPr lang="nl" sz="1200">
                <a:solidFill>
                  <a:schemeClr val="dk1"/>
                </a:solidFill>
                <a:latin typeface="Raleway"/>
                <a:ea typeface="Raleway"/>
                <a:cs typeface="Raleway"/>
                <a:sym typeface="Raleway"/>
              </a:rPr>
              <a:t> </a:t>
            </a:r>
            <a:r>
              <a:rPr lang="nl" sz="1204">
                <a:solidFill>
                  <a:schemeClr val="dk1"/>
                </a:solidFill>
                <a:latin typeface="Raleway"/>
                <a:ea typeface="Raleway"/>
                <a:cs typeface="Raleway"/>
                <a:sym typeface="Raleway"/>
              </a:rPr>
              <a:t>minisite. (</a:t>
            </a:r>
            <a:r>
              <a:rPr lang="nl" sz="1204" u="sng">
                <a:solidFill>
                  <a:schemeClr val="hlink"/>
                </a:solidFill>
                <a:latin typeface="Raleway"/>
                <a:ea typeface="Raleway"/>
                <a:cs typeface="Raleway"/>
                <a:sym typeface="Raleway"/>
                <a:hlinkClick r:id="rId3"/>
              </a:rPr>
              <a:t>https://deschaalvanm.qualifioapp.com/preview/minisite/index.cfm?lg=en&amp;id_prod=C4590C8B-5548-41A6-8B76-D8AB76570DED&amp;id_campagne=1082333&amp;id_client=2637&amp;titre=preview.html&amp;id_site=13552&amp;preview=true</a:t>
            </a:r>
            <a:r>
              <a:rPr lang="nl" sz="1204">
                <a:solidFill>
                  <a:schemeClr val="dk1"/>
                </a:solidFill>
                <a:latin typeface="Raleway"/>
                <a:ea typeface="Raleway"/>
                <a:cs typeface="Raleway"/>
                <a:sym typeface="Raleway"/>
              </a:rPr>
              <a:t>)</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hen het spelletje samen te spelen. Elke leerling draait om de beurt een kaartje om.</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marR="251781" rtl="0" algn="l">
              <a:lnSpc>
                <a:spcPct val="112463"/>
              </a:lnSpc>
              <a:spcBef>
                <a:spcPts val="22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nl" sz="1200">
                <a:solidFill>
                  <a:schemeClr val="dk1"/>
                </a:solidFill>
                <a:latin typeface="Raleway"/>
                <a:ea typeface="Raleway"/>
                <a:cs typeface="Raleway"/>
                <a:sym typeface="Raleway"/>
              </a:rPr>
              <a:t>Bespreek na het spelletje met de leerlingen</a:t>
            </a:r>
            <a:endParaRPr b="1"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Was het moeilijk of makkelijk om te onthouden welk merk bij welk logo hoorde?</a:t>
            </a:r>
            <a:endParaRPr b="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Denk je dat dit de bedoeling is?</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lang="nl" sz="1204">
                <a:solidFill>
                  <a:schemeClr val="dk1"/>
                </a:solidFill>
                <a:latin typeface="Raleway"/>
                <a:ea typeface="Raleway"/>
                <a:cs typeface="Raleway"/>
                <a:sym typeface="Raleway"/>
              </a:rPr>
              <a:t>Een merk wordt gebruikt om goederen, diensten of organisaties te onderscheiden van anderen. Merken bestaan uit twee grote onderdelen: enerzijds de merknaam en anderzijds het logo. De merknaam is het talige gedeelte van een merk en is de naam die gebruikt wordt voor producten, diensten of organisaties. Het logo is de grafische voorstelling die gekoppeld wordt aan de merknaam en een product, dienst of organisatie. De merknaam en het logo zorgen ervoor dat mensen een symbool hebben om het product, dienst of organisatie aan te herkennen en op die manier beter te onthouden.</a:t>
            </a:r>
            <a:endParaRPr b="1"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t/>
            </a:r>
            <a:endParaRPr b="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Als een merk een goed logo heeft, betekent dit dan ook dat ze goede producten maken?</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Reclamewijs zijn betekent dat leerlingen hun eigen mening over reclame mogen hebben. Als leerlingen ja zeggen op deze stelling, zie dit dan als een kans om hier wat dieper op in te gaan! Waarom denken ze dat? Benadruk wel steeds de feiten; logo’s zijn bedoeld om mensen te overtuigen meer van een bepaald product te kopen.</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latin typeface="Raleway"/>
                <a:ea typeface="Raleway"/>
                <a:cs typeface="Raleway"/>
                <a:sym typeface="Raleway"/>
              </a:rPr>
              <a:t>Link Memory ***: </a:t>
            </a:r>
            <a:r>
              <a:rPr lang="nl" u="sng">
                <a:solidFill>
                  <a:schemeClr val="hlink"/>
                </a:solidFill>
                <a:latin typeface="Raleway"/>
                <a:ea typeface="Raleway"/>
                <a:cs typeface="Raleway"/>
                <a:sym typeface="Raleway"/>
                <a:hlinkClick r:id="rId2"/>
              </a:rPr>
              <a:t>https://deschaalvanm.qualifioapp.com/quiz/1044641_2637/memory.html</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nl" sz="1200">
                <a:solidFill>
                  <a:schemeClr val="dk1"/>
                </a:solidFill>
                <a:latin typeface="Raleway"/>
                <a:ea typeface="Raleway"/>
                <a:cs typeface="Raleway"/>
                <a:sym typeface="Raleway"/>
              </a:rPr>
              <a:t>Klassikaal</a:t>
            </a:r>
            <a:endParaRPr b="1" sz="1200">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Speel het memory-spelletje samen met de leerlingen. U kan de leerlingen afgaan op volgorde van hoe zij zitten en elke leerling een kaartje laten aanduiden.</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b="1" lang="nl" sz="1200">
                <a:solidFill>
                  <a:schemeClr val="dk1"/>
                </a:solidFill>
                <a:latin typeface="Raleway"/>
                <a:ea typeface="Raleway"/>
                <a:cs typeface="Raleway"/>
                <a:sym typeface="Raleway"/>
              </a:rPr>
              <a:t>Kleine groepjes</a:t>
            </a:r>
            <a:endParaRPr b="1"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Laat de leerlingen per 2 het gewenste memory-spelletje openen op de </a:t>
            </a:r>
            <a:r>
              <a:rPr lang="nl" sz="1204">
                <a:solidFill>
                  <a:schemeClr val="dk1"/>
                </a:solidFill>
                <a:latin typeface="Raleway"/>
                <a:ea typeface="Raleway"/>
                <a:cs typeface="Raleway"/>
                <a:sym typeface="Raleway"/>
              </a:rPr>
              <a:t>minisite. (</a:t>
            </a:r>
            <a:r>
              <a:rPr lang="nl" sz="1204" u="sng">
                <a:solidFill>
                  <a:schemeClr val="hlink"/>
                </a:solidFill>
                <a:latin typeface="Raleway"/>
                <a:ea typeface="Raleway"/>
                <a:cs typeface="Raleway"/>
                <a:sym typeface="Raleway"/>
                <a:hlinkClick r:id="rId3"/>
              </a:rPr>
              <a:t>https://deschaalvanm.qualifioapp.com/preview/minisite/index.cfm?lg=en&amp;id_prod=C4590C8B-5548-41A6-8B76-D8AB76570DED&amp;id_campagne=1082333&amp;id_client=2637&amp;titre=preview.html&amp;id_site=13552&amp;preview=true</a:t>
            </a:r>
            <a:r>
              <a:rPr lang="nl" sz="1204">
                <a:solidFill>
                  <a:schemeClr val="dk1"/>
                </a:solidFill>
                <a:latin typeface="Raleway"/>
                <a:ea typeface="Raleway"/>
                <a:cs typeface="Raleway"/>
                <a:sym typeface="Raleway"/>
              </a:rPr>
              <a:t>)</a:t>
            </a:r>
            <a:endParaRPr sz="1204">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hen het spelletje samen te spelen. Elke leerling draait om de beurt een kaartje om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5ec3068d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5ec3068d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1200">
                <a:latin typeface="Raleway"/>
                <a:ea typeface="Raleway"/>
                <a:cs typeface="Raleway"/>
                <a:sym typeface="Raleway"/>
              </a:rPr>
              <a:t>Bovenstaande URL verwijst door naar </a:t>
            </a:r>
            <a:r>
              <a:rPr lang="nl" sz="1200" u="sng">
                <a:solidFill>
                  <a:schemeClr val="hlink"/>
                </a:solidFill>
                <a:latin typeface="Raleway"/>
                <a:ea typeface="Raleway"/>
                <a:cs typeface="Raleway"/>
                <a:sym typeface="Raleway"/>
                <a:hlinkClick r:id="rId2"/>
              </a:rPr>
              <a:t>https://www.deschaalvanm.be/pagina/publi-ville-mini-games-over-reclamewijsheid</a:t>
            </a:r>
            <a:endParaRPr sz="1200">
              <a:latin typeface="Raleway"/>
              <a:ea typeface="Raleway"/>
              <a:cs typeface="Raleway"/>
              <a:sym typeface="Raleway"/>
            </a:endParaRPr>
          </a:p>
          <a:p>
            <a:pPr indent="0" lvl="0" marL="0" rtl="0" algn="l">
              <a:spcBef>
                <a:spcPts val="0"/>
              </a:spcBef>
              <a:spcAft>
                <a:spcPts val="0"/>
              </a:spcAft>
              <a:buNone/>
            </a:pPr>
            <a:r>
              <a:rPr lang="nl" sz="1200">
                <a:latin typeface="Raleway"/>
                <a:ea typeface="Raleway"/>
                <a:cs typeface="Raleway"/>
                <a:sym typeface="Raleway"/>
              </a:rPr>
              <a:t>Op deze manier kunnen uw leerlingen op hun devices ook de spelletjes zetten.</a:t>
            </a:r>
            <a:br>
              <a:rPr lang="nl" sz="1200">
                <a:latin typeface="Raleway"/>
                <a:ea typeface="Raleway"/>
                <a:cs typeface="Raleway"/>
                <a:sym typeface="Raleway"/>
              </a:rPr>
            </a:br>
            <a:br>
              <a:rPr lang="nl" sz="1200">
                <a:latin typeface="Raleway"/>
                <a:ea typeface="Raleway"/>
                <a:cs typeface="Raleway"/>
                <a:sym typeface="Raleway"/>
              </a:rPr>
            </a:br>
            <a:r>
              <a:rPr lang="nl" sz="1200">
                <a:latin typeface="Raleway"/>
                <a:ea typeface="Raleway"/>
                <a:cs typeface="Raleway"/>
                <a:sym typeface="Raleway"/>
              </a:rPr>
              <a:t>Het kan een goed idee zijn om de URL ook op het bord te schrijven.</a:t>
            </a:r>
            <a:endParaRPr sz="1200">
              <a:latin typeface="Raleway"/>
              <a:ea typeface="Raleway"/>
              <a:cs typeface="Raleway"/>
              <a:sym typeface="Raleway"/>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nl" sz="1200">
                <a:solidFill>
                  <a:schemeClr val="dk1"/>
                </a:solidFill>
                <a:latin typeface="Raleway"/>
                <a:ea typeface="Raleway"/>
                <a:cs typeface="Raleway"/>
                <a:sym typeface="Raleway"/>
              </a:rPr>
              <a:t>Bespreek na het spelletje met de leerlingen</a:t>
            </a:r>
            <a:endParaRPr b="1"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t/>
            </a:r>
            <a:endParaRPr b="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Was het moeilijk of makkelijk om te onthouden welk merk bij welke slogan hoorde?</a:t>
            </a:r>
            <a:endParaRPr b="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Denk je dat dit de bedoeling is?</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Een slogan is een hetzelfde als een slagzin. Het is een spreuk, een kernachtige zin die gebruikt wordt om reclame te maken. Daarnaast wordt een slogan ook gebruikt om een bedrijf of product herkenbaar te maken. De bedoeling is dat de luisteraar de slogan kan herkennen en misschien zelfs kan meezingen. Dit wordt frequent toegepast in reclames. Slogans worden vaak gevormd met 2 tot 5 makkelijk te onthouden woorden. De boodschap die de slogan achterlaat, is het beeld dat het product of het bedrijf wil achterlaten in je hoofd. Slogans geven een gevoel van veiligheid, we zijn geneigd in deze winkels of deze producten aan te kopen. Het motto van het bedrijf wordt duidelijk door de slogan, de mensen die gevoelig zijn aan deze informatie zullen het bedrijf of product opzoeken. </a:t>
            </a:r>
            <a:endParaRPr sz="1200">
              <a:solidFill>
                <a:schemeClr val="dk1"/>
              </a:solidFill>
              <a:latin typeface="Raleway"/>
              <a:ea typeface="Raleway"/>
              <a:cs typeface="Raleway"/>
              <a:sym typeface="Raleway"/>
            </a:endParaRPr>
          </a:p>
          <a:p>
            <a:pPr indent="0" lvl="0" marL="914400" rtl="0" algn="just">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Als een merk een goede slogan heeft, betekent dit dan ook dat ze goede producten maken?</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Reclamewijs zijn betekent dat leerlingen hun eigen mening over reclame mogen hebben. Als leerlingen ja zeggen op deze stelling, zie dit dan als een kans om hier wat dieper op in te gaan! Waarom denken ze dat? Benadruk wel steeds de feiten; slogans zijn bedoeld om mensen te overtuigen meer van een bepaald product te kopen.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5765ebae3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g15765ebae3d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nl" sz="1200">
                <a:solidFill>
                  <a:schemeClr val="dk1"/>
                </a:solidFill>
                <a:latin typeface="Raleway"/>
                <a:ea typeface="Raleway"/>
                <a:cs typeface="Raleway"/>
                <a:sym typeface="Raleway"/>
              </a:rPr>
              <a:t>Als er voldoende tijd over is en u de (</a:t>
            </a:r>
            <a:r>
              <a:rPr lang="nl">
                <a:solidFill>
                  <a:schemeClr val="dk1"/>
                </a:solidFill>
              </a:rPr>
              <a:t>⭐⭐⭐</a:t>
            </a:r>
            <a:r>
              <a:rPr lang="nl" sz="1200">
                <a:solidFill>
                  <a:schemeClr val="dk1"/>
                </a:solidFill>
                <a:latin typeface="Raleway"/>
                <a:ea typeface="Raleway"/>
                <a:cs typeface="Raleway"/>
                <a:sym typeface="Raleway"/>
              </a:rPr>
              <a:t>) versie van de oefening maakt, kan u nog dit korte slotspel spelen.</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om zoveel mogelijk kenmerken van een slogan op te noemen. Ze kunnen hiervoor kijken naar de slogans uit het memory spel. Schrijf deze kenmerken op het bord.</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nl" sz="1200">
                <a:solidFill>
                  <a:schemeClr val="dk1"/>
                </a:solidFill>
                <a:latin typeface="Raleway"/>
                <a:ea typeface="Raleway"/>
                <a:cs typeface="Raleway"/>
                <a:sym typeface="Raleway"/>
              </a:rPr>
              <a:t>De belangrijkste </a:t>
            </a:r>
            <a:r>
              <a:rPr b="1" lang="nl" sz="1200">
                <a:solidFill>
                  <a:schemeClr val="dk1"/>
                </a:solidFill>
                <a:latin typeface="Raleway"/>
                <a:ea typeface="Raleway"/>
                <a:cs typeface="Raleway"/>
                <a:sym typeface="Raleway"/>
              </a:rPr>
              <a:t>kenmerken van een slogan</a:t>
            </a:r>
            <a:r>
              <a:rPr lang="nl" sz="1200">
                <a:solidFill>
                  <a:schemeClr val="dk1"/>
                </a:solidFill>
                <a:latin typeface="Raleway"/>
                <a:ea typeface="Raleway"/>
                <a:cs typeface="Raleway"/>
                <a:sym typeface="Raleway"/>
              </a:rPr>
              <a:t> zijn: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Kort</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Herhaling </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bv. Carglass vervangt, Carglass herstelt</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Soms gebruiken slogans rijm of humor</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Schatjes van patatjes - Lutosa</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Gebruik van de merknaam</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Hoe maak je het? Samen met Gamma! </a:t>
            </a:r>
            <a:endParaRPr sz="1200">
              <a:solidFill>
                <a:schemeClr val="dk1"/>
              </a:solidFill>
              <a:latin typeface="Raleway"/>
              <a:ea typeface="Raleway"/>
              <a:cs typeface="Raleway"/>
              <a:sym typeface="Raleway"/>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5765ebae3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15765ebae3d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Projecteer de drie afbeeldingen op het bord en vraag de leerlingen om er elk eentje uit te kiezen. Ze mogen enkele minuten spenderen om voor deze afbeelding zelf een slogan te verzinnen. Daag de leerlingen uit om een slogan te verzinnen die de andere leerlingen leuk vinden en goed zullen onthouden.</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Herinner hen aan de </a:t>
            </a:r>
            <a:r>
              <a:rPr b="1" lang="nl" sz="1200">
                <a:solidFill>
                  <a:schemeClr val="dk1"/>
                </a:solidFill>
                <a:latin typeface="Raleway"/>
                <a:ea typeface="Raleway"/>
                <a:cs typeface="Raleway"/>
                <a:sym typeface="Raleway"/>
              </a:rPr>
              <a:t>kenmerken van een slogan </a:t>
            </a:r>
            <a:r>
              <a:rPr lang="nl" sz="1200">
                <a:solidFill>
                  <a:schemeClr val="dk1"/>
                </a:solidFill>
                <a:latin typeface="Raleway"/>
                <a:ea typeface="Raleway"/>
                <a:cs typeface="Raleway"/>
                <a:sym typeface="Raleway"/>
              </a:rPr>
              <a:t>als leerlingen het moeilijk hebben.</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hun zelfgemaakte slogan luidop voor te lezen.</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Indien gepast kan u vragen of de leerling wil verklaren waarom die denkt dat diens slogan succesvol zal zijn.</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nl" sz="1200">
                <a:solidFill>
                  <a:schemeClr val="dk1"/>
                </a:solidFill>
                <a:latin typeface="Raleway"/>
                <a:ea typeface="Raleway"/>
                <a:cs typeface="Raleway"/>
                <a:sym typeface="Raleway"/>
              </a:rPr>
              <a:t>De belangrijkste </a:t>
            </a:r>
            <a:r>
              <a:rPr b="1" lang="nl" sz="1200">
                <a:solidFill>
                  <a:schemeClr val="dk1"/>
                </a:solidFill>
                <a:latin typeface="Raleway"/>
                <a:ea typeface="Raleway"/>
                <a:cs typeface="Raleway"/>
                <a:sym typeface="Raleway"/>
              </a:rPr>
              <a:t>kenmerken van een slogan</a:t>
            </a:r>
            <a:r>
              <a:rPr lang="nl" sz="1200">
                <a:solidFill>
                  <a:schemeClr val="dk1"/>
                </a:solidFill>
                <a:latin typeface="Raleway"/>
                <a:ea typeface="Raleway"/>
                <a:cs typeface="Raleway"/>
                <a:sym typeface="Raleway"/>
              </a:rPr>
              <a:t> zijn: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Kort</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Herhaling </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bv. Carglass vervangt, Carglass herstelt</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Soms gebruiken slogans rijm of humor</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Schatjes van patatjes - Lutosa</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Gebruik van de merknaam</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Hoe maak je het? Samen met Gamma!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nl" sz="1200">
                <a:solidFill>
                  <a:schemeClr val="dk1"/>
                </a:solidFill>
                <a:latin typeface="Raleway"/>
                <a:ea typeface="Raleway"/>
                <a:cs typeface="Raleway"/>
                <a:sym typeface="Raleway"/>
              </a:rPr>
              <a:t>De oorspronkelijke slogans zijn: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Cécémel</a:t>
            </a:r>
            <a:r>
              <a:rPr lang="nl" sz="1200">
                <a:solidFill>
                  <a:schemeClr val="dk1"/>
                </a:solidFill>
                <a:latin typeface="Raleway"/>
                <a:ea typeface="Raleway"/>
                <a:cs typeface="Raleway"/>
                <a:sym typeface="Raleway"/>
              </a:rPr>
              <a:t> - Cécémel, daar krijg je het warm van!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Nivea</a:t>
            </a:r>
            <a:r>
              <a:rPr lang="nl" sz="1200">
                <a:solidFill>
                  <a:schemeClr val="dk1"/>
                </a:solidFill>
                <a:latin typeface="Raleway"/>
                <a:ea typeface="Raleway"/>
                <a:cs typeface="Raleway"/>
                <a:sym typeface="Raleway"/>
              </a:rPr>
              <a:t> - Nivea body, voor een mooie stevige huid.</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BMW</a:t>
            </a:r>
            <a:r>
              <a:rPr lang="nl" sz="1200">
                <a:solidFill>
                  <a:schemeClr val="dk1"/>
                </a:solidFill>
                <a:latin typeface="Raleway"/>
                <a:ea typeface="Raleway"/>
                <a:cs typeface="Raleway"/>
                <a:sym typeface="Raleway"/>
              </a:rPr>
              <a:t> - Sneller dan de verbeelding.</a:t>
            </a:r>
            <a:endParaRPr sz="1200">
              <a:solidFill>
                <a:schemeClr val="dk1"/>
              </a:solidFill>
              <a:latin typeface="Raleway"/>
              <a:ea typeface="Raleway"/>
              <a:cs typeface="Raleway"/>
              <a:sym typeface="Raleway"/>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bd6d8cbb3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bd6d8cbb3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31242" rtl="0" algn="l">
              <a:spcBef>
                <a:spcPts val="917"/>
              </a:spcBef>
              <a:spcAft>
                <a:spcPts val="0"/>
              </a:spcAft>
              <a:buClr>
                <a:schemeClr val="dk1"/>
              </a:buClr>
              <a:buSzPts val="1100"/>
              <a:buFont typeface="Arial"/>
              <a:buNone/>
            </a:pPr>
            <a:r>
              <a:rPr lang="nl" sz="1200">
                <a:solidFill>
                  <a:schemeClr val="dk1"/>
                </a:solidFill>
                <a:latin typeface="Raleway"/>
                <a:ea typeface="Raleway"/>
                <a:cs typeface="Raleway"/>
                <a:sym typeface="Raleway"/>
              </a:rPr>
              <a:t>In dit spel maken leerlingen kennis met  verschillende vormen van reclame zoals influencer marketing, product placement en in-game advertisement. Ze ontdekken ook hoe ze deze verschillende soorten reclame kunnen herkennen..</a:t>
            </a:r>
            <a:endParaRPr sz="1200">
              <a:solidFill>
                <a:schemeClr val="dk1"/>
              </a:solidFill>
              <a:latin typeface="Raleway"/>
              <a:ea typeface="Raleway"/>
              <a:cs typeface="Raleway"/>
              <a:sym typeface="Raleway"/>
            </a:endParaRPr>
          </a:p>
          <a:p>
            <a:pPr indent="0" lvl="0" marL="31242" rtl="0" algn="l">
              <a:spcBef>
                <a:spcPts val="917"/>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72b834acf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72b834acf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latin typeface="Raleway"/>
                <a:ea typeface="Raleway"/>
                <a:cs typeface="Raleway"/>
                <a:sym typeface="Raleway"/>
              </a:rPr>
              <a:t>Link Filmpje Thuis: </a:t>
            </a:r>
            <a:r>
              <a:rPr lang="nl" u="sng">
                <a:solidFill>
                  <a:schemeClr val="hlink"/>
                </a:solidFill>
                <a:latin typeface="Raleway"/>
                <a:ea typeface="Raleway"/>
                <a:cs typeface="Raleway"/>
                <a:sym typeface="Raleway"/>
                <a:hlinkClick r:id="rId2"/>
              </a:rPr>
              <a:t>https://www.youtube.com/watch?v=QkNfvgdtggA&amp;t=1s</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Speel het clipje af vooraan in de klas. Zeg dat je graag zou hebben dat de leerlingen aandachtig kijken, maar zeg niet specifiek dat dit over reclame gaat (hoewel ze dit natuurlijk waarschijnlijk al door hebben door de titel van de les!).</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te vertellen over het filmpje.</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Waarover gaat dit filmpje?</a:t>
            </a:r>
            <a:br>
              <a:rPr b="1" lang="nl" sz="1200">
                <a:solidFill>
                  <a:schemeClr val="dk1"/>
                </a:solidFill>
                <a:latin typeface="Raleway"/>
                <a:ea typeface="Raleway"/>
                <a:cs typeface="Raleway"/>
                <a:sym typeface="Raleway"/>
              </a:rPr>
            </a:br>
            <a:r>
              <a:rPr i="1" lang="nl" sz="1200">
                <a:solidFill>
                  <a:schemeClr val="dk1"/>
                </a:solidFill>
                <a:latin typeface="Raleway"/>
                <a:ea typeface="Raleway"/>
                <a:cs typeface="Raleway"/>
                <a:sym typeface="Raleway"/>
              </a:rPr>
              <a:t>In dit filmpje worden heel wat scènes uit Thuis vertoond waarin het merk Tönissteiner subtiel getoond wordt.</a:t>
            </a:r>
            <a:endParaRPr i="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komen de merken in beeld?</a:t>
            </a:r>
            <a:br>
              <a:rPr b="1" lang="nl" sz="1200">
                <a:solidFill>
                  <a:schemeClr val="dk1"/>
                </a:solidFill>
                <a:latin typeface="Raleway"/>
                <a:ea typeface="Raleway"/>
                <a:cs typeface="Raleway"/>
                <a:sym typeface="Raleway"/>
              </a:rPr>
            </a:br>
            <a:r>
              <a:rPr i="1" lang="nl" sz="1200">
                <a:solidFill>
                  <a:schemeClr val="dk1"/>
                </a:solidFill>
                <a:latin typeface="Raleway"/>
                <a:ea typeface="Raleway"/>
                <a:cs typeface="Raleway"/>
                <a:sym typeface="Raleway"/>
              </a:rPr>
              <a:t>Het bedrijf dat Tönissteiner verkoopt betaalt de makers van Thuis zodat de acteurs op het scherm hun producten zouden gebruiken/tonen. Op deze manier hopen ze dat de mensen die naar de film kijken zich hun producten zullen herinneren in de winkel. Dit heet product placement of productplaatsing.</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Wat is sponsoring?</a:t>
            </a:r>
            <a:br>
              <a:rPr b="1" lang="nl" sz="1200">
                <a:solidFill>
                  <a:schemeClr val="dk1"/>
                </a:solidFill>
                <a:latin typeface="Raleway"/>
                <a:ea typeface="Raleway"/>
                <a:cs typeface="Raleway"/>
                <a:sym typeface="Raleway"/>
              </a:rPr>
            </a:b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maken ze niet gewoon reclame tijdens de onderbrekingen in de film?</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hun hand op te steken:</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Wie vond het moeilijk om te zien dat dit reclame was?</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Wie vond het makkelijk?</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Op welke manier wist je dat het reclame was?</a:t>
            </a:r>
            <a:endParaRPr b="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Gebaseerd op deze inleiding kan u beslissen of u de </a:t>
            </a:r>
            <a:r>
              <a:rPr lang="nl">
                <a:solidFill>
                  <a:schemeClr val="dk1"/>
                </a:solidFill>
              </a:rPr>
              <a:t>⭐⭐ </a:t>
            </a:r>
            <a:r>
              <a:rPr lang="nl" sz="1200">
                <a:solidFill>
                  <a:schemeClr val="dk1"/>
                </a:solidFill>
                <a:latin typeface="Raleway"/>
                <a:ea typeface="Raleway"/>
                <a:cs typeface="Raleway"/>
                <a:sym typeface="Raleway"/>
              </a:rPr>
              <a:t> of de </a:t>
            </a:r>
            <a:r>
              <a:rPr lang="nl">
                <a:solidFill>
                  <a:schemeClr val="dk1"/>
                </a:solidFill>
              </a:rPr>
              <a:t>⭐⭐⭐</a:t>
            </a:r>
            <a:r>
              <a:rPr lang="nl" sz="1200">
                <a:solidFill>
                  <a:schemeClr val="dk1"/>
                </a:solidFill>
                <a:latin typeface="Raleway"/>
                <a:ea typeface="Raleway"/>
                <a:cs typeface="Raleway"/>
                <a:sym typeface="Raleway"/>
              </a:rPr>
              <a:t>- sterren versie van de spelletjes wil gebruiken in het volgende deel.</a:t>
            </a:r>
            <a:endParaRPr sz="1200">
              <a:solidFill>
                <a:schemeClr val="dk1"/>
              </a:solidFill>
              <a:latin typeface="Raleway"/>
              <a:ea typeface="Raleway"/>
              <a:cs typeface="Raleway"/>
              <a:sym typeface="Raleway"/>
            </a:endParaRPr>
          </a:p>
          <a:p>
            <a:pPr indent="0" lvl="0" marL="0" rtl="0" algn="just">
              <a:lnSpc>
                <a:spcPct val="115000"/>
              </a:lnSpc>
              <a:spcBef>
                <a:spcPts val="1200"/>
              </a:spcBef>
              <a:spcAft>
                <a:spcPts val="0"/>
              </a:spcAft>
              <a:buNone/>
            </a:pPr>
            <a:r>
              <a:rPr b="1" lang="nl" sz="1200">
                <a:solidFill>
                  <a:schemeClr val="dk1"/>
                </a:solidFill>
                <a:latin typeface="Raleway"/>
                <a:ea typeface="Raleway"/>
                <a:cs typeface="Raleway"/>
                <a:sym typeface="Raleway"/>
              </a:rPr>
              <a:t>Wat is product placement?</a:t>
            </a:r>
            <a:endParaRPr b="1" sz="1200">
              <a:solidFill>
                <a:schemeClr val="dk1"/>
              </a:solidFill>
              <a:latin typeface="Raleway"/>
              <a:ea typeface="Raleway"/>
              <a:cs typeface="Raleway"/>
              <a:sym typeface="Raleway"/>
            </a:endParaRPr>
          </a:p>
          <a:p>
            <a:pPr indent="0" lvl="0" marL="0" rtl="0" algn="just">
              <a:lnSpc>
                <a:spcPct val="115000"/>
              </a:lnSpc>
              <a:spcBef>
                <a:spcPts val="400"/>
              </a:spcBef>
              <a:spcAft>
                <a:spcPts val="0"/>
              </a:spcAft>
              <a:buNone/>
            </a:pPr>
            <a:r>
              <a:rPr lang="nl" sz="1200">
                <a:solidFill>
                  <a:schemeClr val="dk1"/>
                </a:solidFill>
                <a:latin typeface="Raleway"/>
                <a:ea typeface="Raleway"/>
                <a:cs typeface="Raleway"/>
                <a:sym typeface="Raleway"/>
              </a:rPr>
              <a:t>Product placement is het duidelijk in beeld plaatsen van een product waarvan het merk zichtbaar is. Dit zijn betaalde samenwerkingen: het bedrijf sponsort de televisiemakers om hun product in beeld te laten komen. In tegenstelling tot klassieke televisiereclame, komt product placement dus niet voor in de reclameblokken. Wanneer een programma gebruik maakt van product placement, kan je dit herkennen aan het PP-logo dat getoond wordt in het programma.</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rPr lang="nl" sz="1200">
                <a:solidFill>
                  <a:schemeClr val="dk1"/>
                </a:solidFill>
                <a:latin typeface="Raleway"/>
                <a:ea typeface="Raleway"/>
                <a:cs typeface="Raleway"/>
                <a:sym typeface="Raleway"/>
              </a:rPr>
              <a:t>Het is in België niet langer toegestaan om in kinderseries aan product placement te doen. Daarnaast is product placement gebonden aan een strenge wetgeving. Zo is het bijvoorbeeld verboden om voor tabak en geneesmiddelen op voorschrift reclame te maken via product placement. Meer informatie kan gevonden worden op de website van de Vlaamse Overheid. </a:t>
            </a:r>
            <a:r>
              <a:rPr lang="nl" sz="1200" u="sng">
                <a:solidFill>
                  <a:schemeClr val="hlink"/>
                </a:solidFill>
                <a:latin typeface="Raleway"/>
                <a:ea typeface="Raleway"/>
                <a:cs typeface="Raleway"/>
                <a:sym typeface="Raleway"/>
                <a:hlinkClick r:id="rId3"/>
              </a:rPr>
              <a:t>https://www.vlaamseregulatormedia.be/nl/commerciele-communicatie/veelgestelde-vragen-over-productplaatsing</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72b834acf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72b834acf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1"/>
                </a:solidFill>
                <a:latin typeface="Raleway"/>
                <a:ea typeface="Raleway"/>
                <a:cs typeface="Raleway"/>
                <a:sym typeface="Raleway"/>
              </a:rPr>
              <a:t>Link Filmpje Jurassic World: </a:t>
            </a:r>
            <a:r>
              <a:rPr lang="nl" u="sng">
                <a:solidFill>
                  <a:schemeClr val="hlink"/>
                </a:solidFill>
                <a:latin typeface="Raleway"/>
                <a:ea typeface="Raleway"/>
                <a:cs typeface="Raleway"/>
                <a:sym typeface="Raleway"/>
                <a:hlinkClick r:id="rId2"/>
              </a:rPr>
              <a:t>https://youtu.be/YJA1GBCzYF8</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Speel het clipje af vooraan in de klas. Zeg dat je graag zou hebben dat de leerlingen aandachtig kijken, maar zeg niet specifiek dat dit over reclame gaat (hoewel ze dit natuurlijk waarschijnlijk al door hebben door de titel van de les!).</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te vertellen over het filmpje.</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Waarover gaat dit filmpje?</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komen de merken in beeld?</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Wat is sponsoring?</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maken ze niet gewoon reclame tijdens de onderbrekingen in de film?</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hun hand op te steken:</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Wie vond het moeilijk om te zien dat dit reclame was?</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Wie vond het makkelijk?</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Op welke manier wist je dat het reclame was?</a:t>
            </a:r>
            <a:endParaRPr b="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Gebaseerd op deze inleiding kan u beslissen of u de </a:t>
            </a:r>
            <a:r>
              <a:rPr lang="nl">
                <a:solidFill>
                  <a:schemeClr val="dk1"/>
                </a:solidFill>
              </a:rPr>
              <a:t>⭐⭐ </a:t>
            </a:r>
            <a:r>
              <a:rPr lang="nl" sz="1200">
                <a:solidFill>
                  <a:schemeClr val="dk1"/>
                </a:solidFill>
                <a:latin typeface="Raleway"/>
                <a:ea typeface="Raleway"/>
                <a:cs typeface="Raleway"/>
                <a:sym typeface="Raleway"/>
              </a:rPr>
              <a:t> of de </a:t>
            </a:r>
            <a:r>
              <a:rPr lang="nl">
                <a:solidFill>
                  <a:schemeClr val="dk1"/>
                </a:solidFill>
              </a:rPr>
              <a:t>⭐⭐⭐</a:t>
            </a:r>
            <a:r>
              <a:rPr lang="nl" sz="1200">
                <a:solidFill>
                  <a:schemeClr val="dk1"/>
                </a:solidFill>
                <a:latin typeface="Raleway"/>
                <a:ea typeface="Raleway"/>
                <a:cs typeface="Raleway"/>
                <a:sym typeface="Raleway"/>
              </a:rPr>
              <a:t>- sterren versie van de spelletjes wil gebruiken in het volgende deel.</a:t>
            </a:r>
            <a:endParaRPr sz="1200">
              <a:solidFill>
                <a:schemeClr val="dk1"/>
              </a:solidFill>
              <a:latin typeface="Raleway"/>
              <a:ea typeface="Raleway"/>
              <a:cs typeface="Raleway"/>
              <a:sym typeface="Raleway"/>
            </a:endParaRPr>
          </a:p>
          <a:p>
            <a:pPr indent="0" lvl="0" marL="0" rtl="0" algn="just">
              <a:lnSpc>
                <a:spcPct val="115000"/>
              </a:lnSpc>
              <a:spcBef>
                <a:spcPts val="1200"/>
              </a:spcBef>
              <a:spcAft>
                <a:spcPts val="0"/>
              </a:spcAft>
              <a:buClr>
                <a:schemeClr val="dk1"/>
              </a:buClr>
              <a:buSzPts val="1100"/>
              <a:buFont typeface="Arial"/>
              <a:buNone/>
            </a:pPr>
            <a:r>
              <a:rPr b="1" lang="nl" sz="1200">
                <a:solidFill>
                  <a:schemeClr val="dk1"/>
                </a:solidFill>
                <a:latin typeface="Raleway"/>
                <a:ea typeface="Raleway"/>
                <a:cs typeface="Raleway"/>
                <a:sym typeface="Raleway"/>
              </a:rPr>
              <a:t>Wat is product placement?</a:t>
            </a:r>
            <a:endParaRPr b="1" sz="1200">
              <a:solidFill>
                <a:schemeClr val="dk1"/>
              </a:solidFill>
              <a:latin typeface="Raleway"/>
              <a:ea typeface="Raleway"/>
              <a:cs typeface="Raleway"/>
              <a:sym typeface="Raleway"/>
            </a:endParaRPr>
          </a:p>
          <a:p>
            <a:pPr indent="0" lvl="0" marL="0" rtl="0" algn="just">
              <a:lnSpc>
                <a:spcPct val="115000"/>
              </a:lnSpc>
              <a:spcBef>
                <a:spcPts val="400"/>
              </a:spcBef>
              <a:spcAft>
                <a:spcPts val="0"/>
              </a:spcAft>
              <a:buClr>
                <a:schemeClr val="dk1"/>
              </a:buClr>
              <a:buSzPts val="1100"/>
              <a:buFont typeface="Arial"/>
              <a:buNone/>
            </a:pPr>
            <a:r>
              <a:rPr lang="nl" sz="1200">
                <a:solidFill>
                  <a:schemeClr val="dk1"/>
                </a:solidFill>
                <a:latin typeface="Raleway"/>
                <a:ea typeface="Raleway"/>
                <a:cs typeface="Raleway"/>
                <a:sym typeface="Raleway"/>
              </a:rPr>
              <a:t>Product placement is het duidelijk in beeld plaatsen van een product waarvan het merk zichtbaar is. Dit zijn betaalde samenwerkingen: het bedrijf sponsort de televisiemakers om hun product in beeld te laten komen. In tegenstelling tot klassieke televisiereclame, komt product placement dus niet voor in de reclameblokken. Wanneer een programma gebruik maakt van product placement, kan je dit herkennen aan het PP-logo dat getoond wordt in het programma.</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rPr lang="nl" sz="1200">
                <a:solidFill>
                  <a:schemeClr val="dk1"/>
                </a:solidFill>
                <a:latin typeface="Raleway"/>
                <a:ea typeface="Raleway"/>
                <a:cs typeface="Raleway"/>
                <a:sym typeface="Raleway"/>
              </a:rPr>
              <a:t>Het is in België niet langer toegestaan om in kinderseries aan product placement te doen. Daarnaast is product placement gebonden aan een strenge wetgeving. Zo is het bijvoorbeeld verboden om voor tabak en geneesmiddelen op voorschrift reclame te maken via product placement. Meer informatie kan gevonden worden op de website van de Vlaamse Overheid. </a:t>
            </a:r>
            <a:r>
              <a:rPr lang="nl" sz="1200" u="sng">
                <a:solidFill>
                  <a:schemeClr val="hlink"/>
                </a:solidFill>
                <a:latin typeface="Raleway"/>
                <a:ea typeface="Raleway"/>
                <a:cs typeface="Raleway"/>
                <a:sym typeface="Raleway"/>
                <a:hlinkClick r:id="rId3"/>
              </a:rPr>
              <a:t>https://www.vlaamseregulatormedia.be/nl/commerciele-communicatie/veelgestelde-vragen-over-productplaatsing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72b834acf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72b834acf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1"/>
                </a:solidFill>
                <a:latin typeface="Raleway"/>
                <a:ea typeface="Raleway"/>
                <a:cs typeface="Raleway"/>
                <a:sym typeface="Raleway"/>
              </a:rPr>
              <a:t>Link Filmpje Stranger Things: </a:t>
            </a:r>
            <a:r>
              <a:rPr lang="nl" u="sng">
                <a:solidFill>
                  <a:schemeClr val="hlink"/>
                </a:solidFill>
                <a:latin typeface="Raleway"/>
                <a:ea typeface="Raleway"/>
                <a:cs typeface="Raleway"/>
                <a:sym typeface="Raleway"/>
                <a:hlinkClick r:id="rId2"/>
              </a:rPr>
              <a:t>https://www.youtube.com/watch?v=wxMEWhcyrVU</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Speel het clipje af vooraan in de klas. Zeg dat je graag zou hebben dat de leerlingen aandachtig kijken, maar zeg niet specifiek dat dit over reclame gaat (hoewel ze dit natuurlijk waarschijnlijk al door hebben door de titel van de les!).</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te vertellen over het filmpje.</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Waarover gaat dit filmpje?</a:t>
            </a:r>
            <a:endParaRPr b="1" sz="1200">
              <a:solidFill>
                <a:schemeClr val="dk1"/>
              </a:solidFill>
              <a:latin typeface="Raleway"/>
              <a:ea typeface="Raleway"/>
              <a:cs typeface="Raleway"/>
              <a:sym typeface="Raleway"/>
            </a:endParaRPr>
          </a:p>
          <a:p>
            <a:pPr indent="0" lvl="0" marL="914400" rtl="0" algn="just">
              <a:lnSpc>
                <a:spcPct val="115000"/>
              </a:lnSpc>
              <a:spcBef>
                <a:spcPts val="0"/>
              </a:spcBef>
              <a:spcAft>
                <a:spcPts val="0"/>
              </a:spcAft>
              <a:buNone/>
            </a:pPr>
            <a:r>
              <a:rPr i="1" lang="nl" sz="1200">
                <a:solidFill>
                  <a:schemeClr val="dk1"/>
                </a:solidFill>
                <a:latin typeface="Raleway"/>
                <a:ea typeface="Raleway"/>
                <a:cs typeface="Raleway"/>
                <a:sym typeface="Raleway"/>
              </a:rPr>
              <a:t>Het is een clipje uit de serie </a:t>
            </a:r>
            <a:r>
              <a:rPr i="1" lang="nl" sz="1200">
                <a:solidFill>
                  <a:schemeClr val="dk1"/>
                </a:solidFill>
                <a:latin typeface="Raleway"/>
                <a:ea typeface="Raleway"/>
                <a:cs typeface="Raleway"/>
                <a:sym typeface="Raleway"/>
              </a:rPr>
              <a:t>Stranger Things. </a:t>
            </a:r>
            <a:endParaRPr i="1" sz="1200">
              <a:solidFill>
                <a:schemeClr val="dk1"/>
              </a:solidFill>
              <a:latin typeface="Raleway"/>
              <a:ea typeface="Raleway"/>
              <a:cs typeface="Raleway"/>
              <a:sym typeface="Raleway"/>
            </a:endParaRPr>
          </a:p>
          <a:p>
            <a:pPr indent="0" lvl="0" marL="914400" rtl="0" algn="just">
              <a:lnSpc>
                <a:spcPct val="115000"/>
              </a:lnSpc>
              <a:spcBef>
                <a:spcPts val="0"/>
              </a:spcBef>
              <a:spcAft>
                <a:spcPts val="0"/>
              </a:spcAft>
              <a:buNone/>
            </a:pPr>
            <a:r>
              <a:t/>
            </a:r>
            <a:endParaRPr i="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komen de merken in beeld?</a:t>
            </a:r>
            <a:br>
              <a:rPr b="1" lang="nl" sz="1200">
                <a:solidFill>
                  <a:schemeClr val="dk1"/>
                </a:solidFill>
                <a:latin typeface="Raleway"/>
                <a:ea typeface="Raleway"/>
                <a:cs typeface="Raleway"/>
                <a:sym typeface="Raleway"/>
              </a:rPr>
            </a:br>
            <a:r>
              <a:rPr i="1" lang="nl" sz="1200">
                <a:solidFill>
                  <a:schemeClr val="dk1"/>
                </a:solidFill>
                <a:latin typeface="Raleway"/>
                <a:ea typeface="Raleway"/>
                <a:cs typeface="Raleway"/>
                <a:sym typeface="Raleway"/>
              </a:rPr>
              <a:t>Het bedrijf dat Coca-Cola verkoopt betaalt de makers van Stranger Things zodat de acteurs op het scherm hun producten zouden gebruiken/tonen. Op deze manier hopen ze dat de mensen die naar de film kijken zich hun producten zullen herinneren in de winkel. Dit heet product placement of productplaatsing.</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Wat is sponsoring?</a:t>
            </a:r>
            <a:endParaRPr b="1" sz="1200">
              <a:solidFill>
                <a:schemeClr val="dk1"/>
              </a:solidFill>
              <a:latin typeface="Raleway"/>
              <a:ea typeface="Raleway"/>
              <a:cs typeface="Raleway"/>
              <a:sym typeface="Raleway"/>
            </a:endParaRPr>
          </a:p>
          <a:p>
            <a:pPr indent="0" lvl="0" marL="1371600" rtl="0" algn="just">
              <a:lnSpc>
                <a:spcPct val="115000"/>
              </a:lnSpc>
              <a:spcBef>
                <a:spcPts val="0"/>
              </a:spcBef>
              <a:spcAft>
                <a:spcPts val="0"/>
              </a:spcAft>
              <a:buNone/>
            </a:pPr>
            <a:r>
              <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maken ze niet gewoon reclame tijdens de onderbrekingen in de film?</a:t>
            </a:r>
            <a:br>
              <a:rPr b="1" lang="nl" sz="1200">
                <a:solidFill>
                  <a:schemeClr val="dk1"/>
                </a:solidFill>
                <a:latin typeface="Raleway"/>
                <a:ea typeface="Raleway"/>
                <a:cs typeface="Raleway"/>
                <a:sym typeface="Raleway"/>
              </a:rPr>
            </a:br>
            <a:r>
              <a:rPr i="1" lang="nl" sz="1200">
                <a:solidFill>
                  <a:schemeClr val="dk1"/>
                </a:solidFill>
                <a:latin typeface="Raleway"/>
                <a:ea typeface="Raleway"/>
                <a:cs typeface="Raleway"/>
                <a:sym typeface="Raleway"/>
              </a:rPr>
              <a:t>Kijkers zappen vaak weg of negeren de reclamespotjes tijdens de film. Bovendien hebben sommige mensen een sterke emotionele band met het personage Eleven, waardoor ze de producten waarschijnlijk nog makkelijker zullen herkennen.</a:t>
            </a:r>
            <a:endParaRPr b="1" sz="1200">
              <a:solidFill>
                <a:schemeClr val="dk1"/>
              </a:solidFill>
              <a:latin typeface="Raleway"/>
              <a:ea typeface="Raleway"/>
              <a:cs typeface="Raleway"/>
              <a:sym typeface="Raleway"/>
            </a:endParaRPr>
          </a:p>
          <a:p>
            <a:pPr indent="0" lvl="0" marL="457200" rtl="0" algn="just">
              <a:lnSpc>
                <a:spcPct val="115000"/>
              </a:lnSpc>
              <a:spcBef>
                <a:spcPts val="0"/>
              </a:spcBef>
              <a:spcAft>
                <a:spcPts val="0"/>
              </a:spcAft>
              <a:buNone/>
            </a:pPr>
            <a:r>
              <a:t/>
            </a:r>
            <a:endParaRPr b="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hun hand op te steken:</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Wie vond het moeilijk om te zien dat dit reclame was?</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Wie vond het makkelijk?</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Op welke manier wist je dat het reclame was?</a:t>
            </a:r>
            <a:endParaRPr b="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Gebaseerd op deze inleiding kan u beslissen of u de </a:t>
            </a:r>
            <a:r>
              <a:rPr lang="nl">
                <a:solidFill>
                  <a:schemeClr val="dk1"/>
                </a:solidFill>
              </a:rPr>
              <a:t>⭐⭐ </a:t>
            </a:r>
            <a:r>
              <a:rPr lang="nl" sz="1200">
                <a:solidFill>
                  <a:schemeClr val="dk1"/>
                </a:solidFill>
                <a:latin typeface="Raleway"/>
                <a:ea typeface="Raleway"/>
                <a:cs typeface="Raleway"/>
                <a:sym typeface="Raleway"/>
              </a:rPr>
              <a:t> of de </a:t>
            </a:r>
            <a:r>
              <a:rPr lang="nl">
                <a:solidFill>
                  <a:schemeClr val="dk1"/>
                </a:solidFill>
              </a:rPr>
              <a:t>⭐⭐⭐</a:t>
            </a:r>
            <a:r>
              <a:rPr lang="nl" sz="1200">
                <a:solidFill>
                  <a:schemeClr val="dk1"/>
                </a:solidFill>
                <a:latin typeface="Raleway"/>
                <a:ea typeface="Raleway"/>
                <a:cs typeface="Raleway"/>
                <a:sym typeface="Raleway"/>
              </a:rPr>
              <a:t>- sterren versie van de spelletjes wil gebruiken in het volgende deel.</a:t>
            </a:r>
            <a:endParaRPr sz="1200">
              <a:solidFill>
                <a:schemeClr val="dk1"/>
              </a:solidFill>
              <a:latin typeface="Raleway"/>
              <a:ea typeface="Raleway"/>
              <a:cs typeface="Raleway"/>
              <a:sym typeface="Raleway"/>
            </a:endParaRPr>
          </a:p>
          <a:p>
            <a:pPr indent="0" lvl="0" marL="0" rtl="0" algn="just">
              <a:lnSpc>
                <a:spcPct val="115000"/>
              </a:lnSpc>
              <a:spcBef>
                <a:spcPts val="1200"/>
              </a:spcBef>
              <a:spcAft>
                <a:spcPts val="0"/>
              </a:spcAft>
              <a:buClr>
                <a:schemeClr val="dk1"/>
              </a:buClr>
              <a:buSzPts val="1100"/>
              <a:buFont typeface="Arial"/>
              <a:buNone/>
            </a:pPr>
            <a:r>
              <a:rPr b="1" lang="nl" sz="1200">
                <a:solidFill>
                  <a:schemeClr val="dk1"/>
                </a:solidFill>
                <a:latin typeface="Raleway"/>
                <a:ea typeface="Raleway"/>
                <a:cs typeface="Raleway"/>
                <a:sym typeface="Raleway"/>
              </a:rPr>
              <a:t>Wat is product placement?</a:t>
            </a:r>
            <a:endParaRPr b="1" sz="1200">
              <a:solidFill>
                <a:schemeClr val="dk1"/>
              </a:solidFill>
              <a:latin typeface="Raleway"/>
              <a:ea typeface="Raleway"/>
              <a:cs typeface="Raleway"/>
              <a:sym typeface="Raleway"/>
            </a:endParaRPr>
          </a:p>
          <a:p>
            <a:pPr indent="0" lvl="0" marL="0" rtl="0" algn="just">
              <a:lnSpc>
                <a:spcPct val="115000"/>
              </a:lnSpc>
              <a:spcBef>
                <a:spcPts val="400"/>
              </a:spcBef>
              <a:spcAft>
                <a:spcPts val="0"/>
              </a:spcAft>
              <a:buClr>
                <a:schemeClr val="dk1"/>
              </a:buClr>
              <a:buSzPts val="1100"/>
              <a:buFont typeface="Arial"/>
              <a:buNone/>
            </a:pPr>
            <a:r>
              <a:rPr lang="nl" sz="1200">
                <a:solidFill>
                  <a:schemeClr val="dk1"/>
                </a:solidFill>
                <a:latin typeface="Raleway"/>
                <a:ea typeface="Raleway"/>
                <a:cs typeface="Raleway"/>
                <a:sym typeface="Raleway"/>
              </a:rPr>
              <a:t>Product placement is het duidelijk in beeld plaatsen van een product waarvan het merk zichtbaar is. Dit zijn betaalde samenwerkingen: het bedrijf sponsort de televisiemakers om hun product in beeld te laten komen. In tegenstelling tot klassieke televisiereclame, komt product placement dus niet voor in de reclameblokken. Wanneer een programma gebruik maakt van product placement, kan je dit herkennen aan het PP-logo dat getoond wordt in het programma.</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rPr lang="nl" sz="1200">
                <a:solidFill>
                  <a:schemeClr val="dk1"/>
                </a:solidFill>
                <a:latin typeface="Raleway"/>
                <a:ea typeface="Raleway"/>
                <a:cs typeface="Raleway"/>
                <a:sym typeface="Raleway"/>
              </a:rPr>
              <a:t>Het is in België niet langer toegestaan om in kinderseries aan product placement te doen. Daarnaast is product placement gebonden aan een strenge wetgeving. Zo is het bijvoorbeeld verboden om voor tabak en geneesmiddelen op voorschrift reclame te maken via product placement. Meer informatie kan gevonden worden op de website van de Vlaamse Overheid. </a:t>
            </a:r>
            <a:r>
              <a:rPr lang="nl" sz="1200" u="sng">
                <a:solidFill>
                  <a:schemeClr val="hlink"/>
                </a:solidFill>
                <a:latin typeface="Raleway"/>
                <a:ea typeface="Raleway"/>
                <a:cs typeface="Raleway"/>
                <a:sym typeface="Raleway"/>
                <a:hlinkClick r:id="rId3"/>
              </a:rPr>
              <a:t>https://www.vlaamseregulatormedia.be/nl/commerciele-communicatie/veelgestelde-vragen-over-productplaatsing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72b834ac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72b834ac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latin typeface="Raleway"/>
                <a:ea typeface="Raleway"/>
                <a:cs typeface="Raleway"/>
                <a:sym typeface="Raleway"/>
              </a:rPr>
              <a:t>Link filmpje Ellie Goulding: </a:t>
            </a:r>
            <a:r>
              <a:rPr lang="nl" u="sng">
                <a:solidFill>
                  <a:schemeClr val="hlink"/>
                </a:solidFill>
                <a:latin typeface="Raleway"/>
                <a:ea typeface="Raleway"/>
                <a:cs typeface="Raleway"/>
                <a:sym typeface="Raleway"/>
                <a:hlinkClick r:id="rId2"/>
              </a:rPr>
              <a:t>https://www.youtube.com/watch?v=an4ySOlsUMY</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Speel het clipje af vooraan in de klas. Zeg dat je graag zou hebben dat de leerlingen aandachtig kijken, maar zeg niet specifiek dat dit over reclame gaat (hoewel ze dit natuurlijk waarschijnlijk al door hebben door de titel van de les!).</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te vertellen over het filmpje.</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Waarover gaat dit filmpje?</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komen de merken in beeld?</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Wat is sponsoring?</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maken ze niet gewoon reclame tijdens de onderbrekingen in de film?</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hun hand op te steken:</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Wie vond het moeilijk om te zien dat dit reclame was?</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Wie vond het makkelijk?</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Op welke manier wist je dat het reclame was?</a:t>
            </a:r>
            <a:endParaRPr b="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Gebaseerd op deze inleiding kan u beslissen of u de </a:t>
            </a:r>
            <a:r>
              <a:rPr lang="nl">
                <a:solidFill>
                  <a:schemeClr val="dk1"/>
                </a:solidFill>
              </a:rPr>
              <a:t>⭐⭐ </a:t>
            </a:r>
            <a:r>
              <a:rPr lang="nl" sz="1200">
                <a:solidFill>
                  <a:schemeClr val="dk1"/>
                </a:solidFill>
                <a:latin typeface="Raleway"/>
                <a:ea typeface="Raleway"/>
                <a:cs typeface="Raleway"/>
                <a:sym typeface="Raleway"/>
              </a:rPr>
              <a:t> of de </a:t>
            </a:r>
            <a:r>
              <a:rPr lang="nl">
                <a:solidFill>
                  <a:schemeClr val="dk1"/>
                </a:solidFill>
              </a:rPr>
              <a:t>⭐⭐⭐</a:t>
            </a:r>
            <a:r>
              <a:rPr lang="nl" sz="1200">
                <a:solidFill>
                  <a:schemeClr val="dk1"/>
                </a:solidFill>
                <a:latin typeface="Raleway"/>
                <a:ea typeface="Raleway"/>
                <a:cs typeface="Raleway"/>
                <a:sym typeface="Raleway"/>
              </a:rPr>
              <a:t>- sterren versie van de spelletjes wil gebruiken in het volgende deel.</a:t>
            </a:r>
            <a:endParaRPr sz="1200">
              <a:solidFill>
                <a:schemeClr val="dk1"/>
              </a:solidFill>
              <a:latin typeface="Raleway"/>
              <a:ea typeface="Raleway"/>
              <a:cs typeface="Raleway"/>
              <a:sym typeface="Raleway"/>
            </a:endParaRPr>
          </a:p>
          <a:p>
            <a:pPr indent="0" lvl="0" marL="0" rtl="0" algn="just">
              <a:lnSpc>
                <a:spcPct val="115000"/>
              </a:lnSpc>
              <a:spcBef>
                <a:spcPts val="1200"/>
              </a:spcBef>
              <a:spcAft>
                <a:spcPts val="0"/>
              </a:spcAft>
              <a:buClr>
                <a:schemeClr val="dk1"/>
              </a:buClr>
              <a:buSzPts val="1100"/>
              <a:buFont typeface="Arial"/>
              <a:buNone/>
            </a:pPr>
            <a:r>
              <a:rPr b="1" lang="nl" sz="1200">
                <a:solidFill>
                  <a:schemeClr val="dk1"/>
                </a:solidFill>
                <a:latin typeface="Raleway"/>
                <a:ea typeface="Raleway"/>
                <a:cs typeface="Raleway"/>
                <a:sym typeface="Raleway"/>
              </a:rPr>
              <a:t>Wat is product placement?</a:t>
            </a:r>
            <a:endParaRPr b="1" sz="1200">
              <a:solidFill>
                <a:schemeClr val="dk1"/>
              </a:solidFill>
              <a:latin typeface="Raleway"/>
              <a:ea typeface="Raleway"/>
              <a:cs typeface="Raleway"/>
              <a:sym typeface="Raleway"/>
            </a:endParaRPr>
          </a:p>
          <a:p>
            <a:pPr indent="0" lvl="0" marL="0" rtl="0" algn="just">
              <a:lnSpc>
                <a:spcPct val="115000"/>
              </a:lnSpc>
              <a:spcBef>
                <a:spcPts val="400"/>
              </a:spcBef>
              <a:spcAft>
                <a:spcPts val="0"/>
              </a:spcAft>
              <a:buClr>
                <a:schemeClr val="dk1"/>
              </a:buClr>
              <a:buSzPts val="1100"/>
              <a:buFont typeface="Arial"/>
              <a:buNone/>
            </a:pPr>
            <a:r>
              <a:rPr lang="nl" sz="1200">
                <a:solidFill>
                  <a:schemeClr val="dk1"/>
                </a:solidFill>
                <a:latin typeface="Raleway"/>
                <a:ea typeface="Raleway"/>
                <a:cs typeface="Raleway"/>
                <a:sym typeface="Raleway"/>
              </a:rPr>
              <a:t>Product placement is het duidelijk in beeld plaatsen van een product waarvan het merk zichtbaar is. Dit zijn betaalde samenwerkingen: het bedrijf sponsort de televisiemakers om hun product in beeld te laten komen. In tegenstelling tot klassieke televisiereclame, komt product placement dus niet voor in de reclameblokken. Wanneer een programma gebruik maakt van product placement, kan je dit herkennen aan het PP-logo dat getoond wordt in het programma.</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rPr lang="nl" sz="1200">
                <a:solidFill>
                  <a:schemeClr val="dk1"/>
                </a:solidFill>
                <a:latin typeface="Raleway"/>
                <a:ea typeface="Raleway"/>
                <a:cs typeface="Raleway"/>
                <a:sym typeface="Raleway"/>
              </a:rPr>
              <a:t>Het is in België niet langer toegestaan om in kinderseries aan product placement te doen. Daarnaast is product placement gebonden aan een strenge wetgeving. Zo is het bijvoorbeeld verboden om voor tabak en geneesmiddelen op voorschrift reclame te maken via product placement. Meer informatie kan gevonden worden op de website van de Vlaamse Overheid. </a:t>
            </a:r>
            <a:r>
              <a:rPr lang="nl" sz="1200" u="sng">
                <a:solidFill>
                  <a:schemeClr val="hlink"/>
                </a:solidFill>
                <a:latin typeface="Raleway"/>
                <a:ea typeface="Raleway"/>
                <a:cs typeface="Raleway"/>
                <a:sym typeface="Raleway"/>
                <a:hlinkClick r:id="rId3"/>
              </a:rPr>
              <a:t>https://www.vlaamseregulatormedia.be/nl/commerciele-communicatie/veelgestelde-vragen-over-productplaatsing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5765ebae3d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15765ebae3d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nl">
                <a:solidFill>
                  <a:schemeClr val="dk1"/>
                </a:solidFill>
                <a:latin typeface="Raleway"/>
                <a:ea typeface="Raleway"/>
                <a:cs typeface="Raleway"/>
                <a:sym typeface="Raleway"/>
              </a:rPr>
              <a:t>Link filmpje Avengers: </a:t>
            </a:r>
            <a:r>
              <a:rPr lang="nl" u="sng">
                <a:solidFill>
                  <a:schemeClr val="hlink"/>
                </a:solidFill>
                <a:latin typeface="Raleway"/>
                <a:ea typeface="Raleway"/>
                <a:cs typeface="Raleway"/>
                <a:sym typeface="Raleway"/>
                <a:hlinkClick r:id="rId2"/>
              </a:rPr>
              <a:t>https://www.youtube.com/watch?v=_PvS4uBy6YU</a:t>
            </a:r>
            <a:r>
              <a:rPr lang="nl">
                <a:solidFill>
                  <a:schemeClr val="dk1"/>
                </a:solidFill>
                <a:latin typeface="Raleway"/>
                <a:ea typeface="Raleway"/>
                <a:cs typeface="Raleway"/>
                <a:sym typeface="Raleway"/>
              </a:rPr>
              <a:t>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Speel het clipje uit Avengers af vooraan in de klas. Zeg dat je graag zou hebben dat de leerlingen aandachtig kijken, maar zeg niet specifiek dat dit over reclame gaat (hoewel ze dit natuurlijk waarschijnlijk al door hebben door de titel van de les!)</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te vertellen over het filmpje.</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Waarover gaat dit filmpje?</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i="1" lang="nl" sz="1200">
                <a:solidFill>
                  <a:schemeClr val="dk1"/>
                </a:solidFill>
                <a:latin typeface="Raleway"/>
                <a:ea typeface="Raleway"/>
                <a:cs typeface="Raleway"/>
                <a:sym typeface="Raleway"/>
              </a:rPr>
              <a:t>Het is een clipje uit een superheldenfilm van Marvel (Avengers: Endgame). Twee superhelden praten met elkaar, Iron Man &amp; Ant Man. Ant Man vraagt of Iron Man Axe Body Spray op zich heeft.</a:t>
            </a:r>
            <a:endParaRPr i="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vermeld hij dit luidop tijdens de film?</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i="1" lang="nl" sz="1200">
                <a:solidFill>
                  <a:schemeClr val="dk1"/>
                </a:solidFill>
                <a:latin typeface="Raleway"/>
                <a:ea typeface="Raleway"/>
                <a:cs typeface="Raleway"/>
                <a:sym typeface="Raleway"/>
              </a:rPr>
              <a:t>Het bedrijf dat Axe verkoopt betaalt de makers van Endgame zodat de acteurs op het scherm hun producten zouden gebruiken/tonen. Op deze manier hopen ze dat de mensen die naar de film kijken zich hun producten zullen herinneren in de winkel. Dit heet product placement of productplaatsing.</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maken ze niet gewoon reclame tijdens de onderbrekingen?</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i="1" lang="nl" sz="1200">
                <a:solidFill>
                  <a:schemeClr val="dk1"/>
                </a:solidFill>
                <a:latin typeface="Raleway"/>
                <a:ea typeface="Raleway"/>
                <a:cs typeface="Raleway"/>
                <a:sym typeface="Raleway"/>
              </a:rPr>
              <a:t>Kijkers zappen vaak weg of negeren de reclamespotjes tijdens de film. Bovendien hebben sommige mensen een sterke emotionele band met het personage Iron Man, waardoor ze de producten waarschijnlijk nog makkelijker zullen herkennen.</a:t>
            </a:r>
            <a:endParaRPr i="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hun hand op te steken:</a:t>
            </a:r>
            <a:endParaRPr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Wie vond het moeilijk om te zien dat dit reclame was?</a:t>
            </a:r>
            <a:endParaRPr b="1" sz="1200">
              <a:solidFill>
                <a:schemeClr val="dk1"/>
              </a:solidFill>
              <a:latin typeface="Raleway"/>
              <a:ea typeface="Raleway"/>
              <a:cs typeface="Raleway"/>
              <a:sym typeface="Raleway"/>
            </a:endParaRPr>
          </a:p>
          <a:p>
            <a:pPr indent="-304800" lvl="1" marL="9144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Wie vond het makkelijk?</a:t>
            </a:r>
            <a:endParaRPr b="1" sz="1200">
              <a:solidFill>
                <a:schemeClr val="dk1"/>
              </a:solidFill>
              <a:latin typeface="Raleway"/>
              <a:ea typeface="Raleway"/>
              <a:cs typeface="Raleway"/>
              <a:sym typeface="Raleway"/>
            </a:endParaRPr>
          </a:p>
          <a:p>
            <a:pPr indent="-304800" lvl="2" marL="13716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Op welke manier wist je dat het reclame was?</a:t>
            </a:r>
            <a:endParaRPr b="1"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Gebaseerd op deze inleiding kan u beslissen of u de </a:t>
            </a:r>
            <a:r>
              <a:rPr lang="nl">
                <a:solidFill>
                  <a:schemeClr val="dk1"/>
                </a:solidFill>
              </a:rPr>
              <a:t>⭐⭐ </a:t>
            </a:r>
            <a:r>
              <a:rPr lang="nl" sz="1200">
                <a:solidFill>
                  <a:schemeClr val="dk1"/>
                </a:solidFill>
                <a:latin typeface="Raleway"/>
                <a:ea typeface="Raleway"/>
                <a:cs typeface="Raleway"/>
                <a:sym typeface="Raleway"/>
              </a:rPr>
              <a:t> of de </a:t>
            </a:r>
            <a:r>
              <a:rPr lang="nl">
                <a:solidFill>
                  <a:schemeClr val="dk1"/>
                </a:solidFill>
              </a:rPr>
              <a:t>⭐⭐⭐</a:t>
            </a:r>
            <a:r>
              <a:rPr lang="nl" sz="1200">
                <a:solidFill>
                  <a:schemeClr val="dk1"/>
                </a:solidFill>
                <a:latin typeface="Raleway"/>
                <a:ea typeface="Raleway"/>
                <a:cs typeface="Raleway"/>
                <a:sym typeface="Raleway"/>
              </a:rPr>
              <a:t>- sterren versie van de spelletjes wil gebruiken in het volgende deel.</a:t>
            </a:r>
            <a:endParaRPr sz="1200">
              <a:solidFill>
                <a:schemeClr val="dk1"/>
              </a:solidFill>
              <a:latin typeface="Raleway"/>
              <a:ea typeface="Raleway"/>
              <a:cs typeface="Raleway"/>
              <a:sym typeface="Raleway"/>
            </a:endParaRPr>
          </a:p>
          <a:p>
            <a:pPr indent="0" lvl="0" marL="0" rtl="0" algn="just">
              <a:lnSpc>
                <a:spcPct val="115000"/>
              </a:lnSpc>
              <a:spcBef>
                <a:spcPts val="1200"/>
              </a:spcBef>
              <a:spcAft>
                <a:spcPts val="0"/>
              </a:spcAft>
              <a:buNone/>
            </a:pPr>
            <a:r>
              <a:rPr b="1" lang="nl" sz="1200">
                <a:solidFill>
                  <a:schemeClr val="dk1"/>
                </a:solidFill>
                <a:latin typeface="Raleway"/>
                <a:ea typeface="Raleway"/>
                <a:cs typeface="Raleway"/>
                <a:sym typeface="Raleway"/>
              </a:rPr>
              <a:t>Wat is product placement?</a:t>
            </a:r>
            <a:endParaRPr b="1" sz="1200">
              <a:solidFill>
                <a:schemeClr val="dk1"/>
              </a:solidFill>
              <a:latin typeface="Raleway"/>
              <a:ea typeface="Raleway"/>
              <a:cs typeface="Raleway"/>
              <a:sym typeface="Raleway"/>
            </a:endParaRPr>
          </a:p>
          <a:p>
            <a:pPr indent="0" lvl="0" marL="0" rtl="0" algn="just">
              <a:lnSpc>
                <a:spcPct val="115000"/>
              </a:lnSpc>
              <a:spcBef>
                <a:spcPts val="400"/>
              </a:spcBef>
              <a:spcAft>
                <a:spcPts val="0"/>
              </a:spcAft>
              <a:buNone/>
            </a:pPr>
            <a:r>
              <a:rPr lang="nl" sz="1200">
                <a:solidFill>
                  <a:schemeClr val="dk1"/>
                </a:solidFill>
                <a:latin typeface="Raleway"/>
                <a:ea typeface="Raleway"/>
                <a:cs typeface="Raleway"/>
                <a:sym typeface="Raleway"/>
              </a:rPr>
              <a:t>Product placement is het duidelijk in beeld plaatsen van een product waarvan het merk zichtbaar is. Dit zijn betaalde samenwerkingen: het bedrijf sponsort de televisiemakers om hun product in beeld te laten komen. In tegenstelling tot klassieke televisiereclame, komt product placement dus niet voor in de reclameblokken. Wanneer een programma gebruik maakt van product placement, kan je dit herkennen aan het PP-logo dat getoond wordt in het programma.</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SzPts val="1100"/>
              <a:buNone/>
            </a:pPr>
            <a:r>
              <a:rPr lang="nl" sz="1200">
                <a:solidFill>
                  <a:schemeClr val="dk1"/>
                </a:solidFill>
                <a:latin typeface="Raleway"/>
                <a:ea typeface="Raleway"/>
                <a:cs typeface="Raleway"/>
                <a:sym typeface="Raleway"/>
              </a:rPr>
              <a:t>Het is in België niet langer toegestaan om in kinderseries aan product placement te doen. Daarnaast is product placement gebonden aan een strenge wetgeving. Zo is het bijvoorbeeld verboden om voor tabak en geneesmiddelen op voorschrift reclame te maken via product placement. Meer informatie kan gevonden worden op de website van de Vlaamse Overheid. </a:t>
            </a:r>
            <a:r>
              <a:rPr lang="nl" sz="1200" u="sng">
                <a:solidFill>
                  <a:schemeClr val="hlink"/>
                </a:solidFill>
                <a:latin typeface="Raleway"/>
                <a:ea typeface="Raleway"/>
                <a:cs typeface="Raleway"/>
                <a:sym typeface="Raleway"/>
                <a:hlinkClick r:id="rId3"/>
              </a:rPr>
              <a:t>https://www.vlaamseregulatormedia.be/nl/commerciele-communicatie/veelgestelde-vragen-over-productplaatsing</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8756c03f0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8756c03f0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1200"/>
              </a:spcBef>
              <a:spcAft>
                <a:spcPts val="0"/>
              </a:spcAft>
              <a:buClr>
                <a:schemeClr val="dk1"/>
              </a:buClr>
              <a:buSzPts val="1100"/>
              <a:buFont typeface="Arial"/>
              <a:buNone/>
            </a:pPr>
            <a:r>
              <a:rPr lang="nl">
                <a:solidFill>
                  <a:srgbClr val="666666"/>
                </a:solidFill>
                <a:latin typeface="Raleway"/>
                <a:ea typeface="Raleway"/>
                <a:cs typeface="Raleway"/>
                <a:sym typeface="Raleway"/>
              </a:rPr>
              <a:t>Wat is product placement?</a:t>
            </a:r>
            <a:endParaRPr>
              <a:solidFill>
                <a:srgbClr val="666666"/>
              </a:solidFill>
              <a:latin typeface="Raleway"/>
              <a:ea typeface="Raleway"/>
              <a:cs typeface="Raleway"/>
              <a:sym typeface="Raleway"/>
            </a:endParaRPr>
          </a:p>
          <a:p>
            <a:pPr indent="0" lvl="0" marL="0" rtl="0" algn="just">
              <a:lnSpc>
                <a:spcPct val="115000"/>
              </a:lnSpc>
              <a:spcBef>
                <a:spcPts val="400"/>
              </a:spcBef>
              <a:spcAft>
                <a:spcPts val="0"/>
              </a:spcAft>
              <a:buClr>
                <a:schemeClr val="dk1"/>
              </a:buClr>
              <a:buSzPts val="1100"/>
              <a:buFont typeface="Arial"/>
              <a:buNone/>
            </a:pPr>
            <a:r>
              <a:rPr i="1" lang="nl" sz="1200">
                <a:solidFill>
                  <a:schemeClr val="dk1"/>
                </a:solidFill>
                <a:latin typeface="Raleway"/>
                <a:ea typeface="Raleway"/>
                <a:cs typeface="Raleway"/>
                <a:sym typeface="Raleway"/>
              </a:rPr>
              <a:t>Product placement</a:t>
            </a:r>
            <a:r>
              <a:rPr lang="nl" sz="1200">
                <a:solidFill>
                  <a:schemeClr val="dk1"/>
                </a:solidFill>
                <a:latin typeface="Raleway"/>
                <a:ea typeface="Raleway"/>
                <a:cs typeface="Raleway"/>
                <a:sym typeface="Raleway"/>
              </a:rPr>
              <a:t> of </a:t>
            </a:r>
            <a:r>
              <a:rPr i="1" lang="nl" sz="1200">
                <a:solidFill>
                  <a:schemeClr val="dk1"/>
                </a:solidFill>
                <a:latin typeface="Raleway"/>
                <a:ea typeface="Raleway"/>
                <a:cs typeface="Raleway"/>
                <a:sym typeface="Raleway"/>
              </a:rPr>
              <a:t>product plaatsing</a:t>
            </a:r>
            <a:r>
              <a:rPr lang="nl" sz="1200">
                <a:solidFill>
                  <a:schemeClr val="dk1"/>
                </a:solidFill>
                <a:latin typeface="Raleway"/>
                <a:ea typeface="Raleway"/>
                <a:cs typeface="Raleway"/>
                <a:sym typeface="Raleway"/>
              </a:rPr>
              <a:t> is het duidelijk in beeld plaatsen van een product </a:t>
            </a:r>
            <a:r>
              <a:rPr lang="nl" sz="1200">
                <a:solidFill>
                  <a:schemeClr val="dk1"/>
                </a:solidFill>
                <a:highlight>
                  <a:srgbClr val="FFEFB3"/>
                </a:highlight>
                <a:latin typeface="Raleway"/>
                <a:ea typeface="Raleway"/>
                <a:cs typeface="Raleway"/>
                <a:sym typeface="Raleway"/>
              </a:rPr>
              <a:t>waarvan het merk zichtbaar is</a:t>
            </a:r>
            <a:r>
              <a:rPr lang="nl" sz="1200">
                <a:solidFill>
                  <a:schemeClr val="dk1"/>
                </a:solidFill>
                <a:latin typeface="Raleway"/>
                <a:ea typeface="Raleway"/>
                <a:cs typeface="Raleway"/>
                <a:sym typeface="Raleway"/>
              </a:rPr>
              <a:t>. Dit zijn betaalde samenwerkingen: het bedrijf sponsort de televisiemakers om hun product in beeld te laten komen. In tegenstelling tot klassieke televisiereclame, gebeurt dit dus niet in de tussentijdse reclameblokken. Kijkers zappen immers vaak weg of negeren de reclamespotjes tussen programma’s door. Bovendien hebben kijkers vaak een sterke emotionele band met de personages die de producten gebruiken. Hierdoor zullen ze zich in de winkel nog eenvoudiger het product kunnen herinneren. Wanneer een programma gebruik maakt van product placement, kan je dit herkennen aan het PP-logo dat getoond wordt in het programma. In België is het verboden om product placement te gebruiken in programma’s gericht aan kinderen. Bovendien mag er al helemaal geen product placement gebeuren voor tabak en geneesmiddelen op voorschrift. Meer informatie kan gevonden worden op </a:t>
            </a:r>
            <a:r>
              <a:rPr lang="nl" sz="1200" u="sng">
                <a:solidFill>
                  <a:srgbClr val="1155CC"/>
                </a:solidFill>
                <a:latin typeface="Raleway"/>
                <a:ea typeface="Raleway"/>
                <a:cs typeface="Raleway"/>
                <a:sym typeface="Raleway"/>
                <a:hlinkClick r:id="rId2">
                  <a:extLst>
                    <a:ext uri="{A12FA001-AC4F-418D-AE19-62706E023703}">
                      <ahyp:hlinkClr val="tx"/>
                    </a:ext>
                  </a:extLst>
                </a:hlinkClick>
              </a:rPr>
              <a:t>de website van de Vlaamse Overheid.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bd6d8cbb3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bd6d8cbb3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133" lvl="0" marL="29108" marR="561710" rtl="0" algn="l">
              <a:lnSpc>
                <a:spcPct val="112463"/>
              </a:lnSpc>
              <a:spcBef>
                <a:spcPts val="1840"/>
              </a:spcBef>
              <a:spcAft>
                <a:spcPts val="0"/>
              </a:spcAft>
              <a:buClr>
                <a:schemeClr val="dk1"/>
              </a:buClr>
              <a:buSzPts val="1100"/>
              <a:buFont typeface="Arial"/>
              <a:buNone/>
            </a:pPr>
            <a:r>
              <a:rPr lang="nl" sz="1200">
                <a:solidFill>
                  <a:schemeClr val="dk1"/>
                </a:solidFill>
                <a:latin typeface="Raleway"/>
                <a:ea typeface="Raleway"/>
                <a:cs typeface="Raleway"/>
                <a:sym typeface="Raleway"/>
              </a:rPr>
              <a:t>Het Rad van Fortuin is een leuke opwarmer om je les reclamewijsheid mee te beginnen! Je leerlingen ontdekken dat ze eigenlijk best veel logo’s en merken kunnen herkennen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Link Swiper**: </a:t>
            </a:r>
            <a:r>
              <a:rPr lang="nl" u="sng">
                <a:solidFill>
                  <a:schemeClr val="hlink"/>
                </a:solidFill>
                <a:latin typeface="Raleway"/>
                <a:ea typeface="Raleway"/>
                <a:cs typeface="Raleway"/>
                <a:sym typeface="Raleway"/>
                <a:hlinkClick r:id="rId2"/>
              </a:rPr>
              <a:t>https://deschaalvanm.qualifioapp.com/quiz/1089831_2637/%20DSVM-Publi-Ville-Swiper%20.html</a:t>
            </a:r>
            <a:r>
              <a:rPr lang="nl"/>
              <a:t> </a:t>
            </a:r>
            <a:endParaRPr/>
          </a:p>
          <a:p>
            <a:pPr indent="0" lvl="0" marL="0" rtl="0" algn="l">
              <a:lnSpc>
                <a:spcPct val="100000"/>
              </a:lnSpc>
              <a:spcBef>
                <a:spcPts val="0"/>
              </a:spcBef>
              <a:spcAft>
                <a:spcPts val="0"/>
              </a:spcAft>
              <a:buSzPts val="1100"/>
              <a:buNone/>
            </a:pPr>
            <a:r>
              <a:t/>
            </a:r>
            <a:endParaRPr/>
          </a:p>
          <a:p>
            <a:pPr indent="0" lvl="0" marL="0" rtl="0" algn="l">
              <a:spcBef>
                <a:spcPts val="560"/>
              </a:spcBef>
              <a:spcAft>
                <a:spcPts val="0"/>
              </a:spcAft>
              <a:buClr>
                <a:schemeClr val="dk1"/>
              </a:buClr>
              <a:buSzPts val="1100"/>
              <a:buFont typeface="Arial"/>
              <a:buNone/>
            </a:pPr>
            <a:r>
              <a:rPr lang="nl" sz="1200">
                <a:solidFill>
                  <a:schemeClr val="dk1"/>
                </a:solidFill>
                <a:latin typeface="Raleway"/>
                <a:ea typeface="Raleway"/>
                <a:cs typeface="Raleway"/>
                <a:sym typeface="Raleway"/>
              </a:rPr>
              <a:t>Speel het Swiper spel! </a:t>
            </a:r>
            <a:endParaRPr sz="1200">
              <a:solidFill>
                <a:schemeClr val="dk1"/>
              </a:solidFill>
              <a:latin typeface="Raleway"/>
              <a:ea typeface="Raleway"/>
              <a:cs typeface="Raleway"/>
              <a:sym typeface="Raleway"/>
            </a:endParaRPr>
          </a:p>
          <a:p>
            <a:pPr indent="-304800" lvl="0" marL="457200" rtl="0" algn="l">
              <a:spcBef>
                <a:spcPts val="22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Leerlingen die een hint willen kunnen op het info logo klikken. </a:t>
            </a:r>
            <a:endParaRPr sz="1200">
              <a:solidFill>
                <a:schemeClr val="dk1"/>
              </a:solidFill>
              <a:latin typeface="Raleway"/>
              <a:ea typeface="Raleway"/>
              <a:cs typeface="Raleway"/>
              <a:sym typeface="Raleway"/>
            </a:endParaRPr>
          </a:p>
          <a:p>
            <a:pPr indent="-457200" lvl="0" marL="488442" marR="601132" rtl="0" algn="l">
              <a:lnSpc>
                <a:spcPct val="121372"/>
              </a:lnSpc>
              <a:spcBef>
                <a:spcPts val="1840"/>
              </a:spcBef>
              <a:spcAft>
                <a:spcPts val="0"/>
              </a:spcAft>
              <a:buClr>
                <a:schemeClr val="dk1"/>
              </a:buClr>
              <a:buSzPts val="1100"/>
              <a:buFont typeface="Arial"/>
              <a:buNone/>
            </a:pPr>
            <a:r>
              <a:rPr lang="nl" sz="1200">
                <a:solidFill>
                  <a:schemeClr val="dk1"/>
                </a:solidFill>
                <a:latin typeface="Raleway"/>
                <a:ea typeface="Raleway"/>
                <a:cs typeface="Raleway"/>
                <a:sym typeface="Raleway"/>
              </a:rPr>
              <a:t>Hoe meer items op deze checklist, hoe meer kans dat het over reclame gaat! </a:t>
            </a:r>
            <a:endParaRPr sz="1200">
              <a:solidFill>
                <a:schemeClr val="dk1"/>
              </a:solidFill>
              <a:latin typeface="Raleway"/>
              <a:ea typeface="Raleway"/>
              <a:cs typeface="Raleway"/>
              <a:sym typeface="Raleway"/>
            </a:endParaRPr>
          </a:p>
          <a:p>
            <a:pPr indent="-304800" lvl="0" marL="457200" marR="601132" rtl="0" algn="l">
              <a:lnSpc>
                <a:spcPct val="121372"/>
              </a:lnSpc>
              <a:spcBef>
                <a:spcPts val="184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Kan je een merk of logo zien? </a:t>
            </a:r>
            <a:endParaRPr sz="1200">
              <a:solidFill>
                <a:schemeClr val="dk1"/>
              </a:solidFill>
              <a:latin typeface="Raleway"/>
              <a:ea typeface="Raleway"/>
              <a:cs typeface="Raleway"/>
              <a:sym typeface="Raleway"/>
            </a:endParaRPr>
          </a:p>
          <a:p>
            <a:pPr indent="-304800" lvl="0" marL="457200" marR="601132" rtl="0" algn="l">
              <a:lnSpc>
                <a:spcPct val="121372"/>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Denk je dat het niet toevallig is dat je dit logo of merk ziet? </a:t>
            </a:r>
            <a:endParaRPr sz="1200">
              <a:solidFill>
                <a:schemeClr val="dk1"/>
              </a:solidFill>
              <a:latin typeface="Raleway"/>
              <a:ea typeface="Raleway"/>
              <a:cs typeface="Raleway"/>
              <a:sym typeface="Raleway"/>
            </a:endParaRPr>
          </a:p>
          <a:p>
            <a:pPr indent="-304800" lvl="0" marL="457200" marR="601132" rtl="0" algn="l">
              <a:lnSpc>
                <a:spcPct val="121372"/>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Denk je dat het de bedoeling van de maker was dat je dit zag? </a:t>
            </a:r>
            <a:endParaRPr sz="1200">
              <a:solidFill>
                <a:schemeClr val="dk1"/>
              </a:solidFill>
              <a:latin typeface="Raleway"/>
              <a:ea typeface="Raleway"/>
              <a:cs typeface="Raleway"/>
              <a:sym typeface="Raleway"/>
            </a:endParaRPr>
          </a:p>
          <a:p>
            <a:pPr indent="-304800" lvl="0" marL="457200" marR="601132" rtl="0" algn="l">
              <a:lnSpc>
                <a:spcPct val="121372"/>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Staat het product in een positief licht?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De afbeelding toont meubilair, een televisie en een GSM, maar er is geen herkenbaar merk te zien.</a:t>
            </a:r>
            <a:endParaRPr>
              <a:latin typeface="Raleway"/>
              <a:ea typeface="Raleway"/>
              <a:cs typeface="Raleway"/>
              <a:sym typeface="Raleway"/>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Dit is een voorbeeld van klassieke reclame op straat. Reclamemakers willen hun reclame namelijk graag op een plaats waar veel mensen komen.</a:t>
            </a:r>
            <a:endParaRPr>
              <a:latin typeface="Raleway"/>
              <a:ea typeface="Raleway"/>
              <a:cs typeface="Raleway"/>
              <a:sym typeface="Raleway"/>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90c5c14bf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g190c5c14bf5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latin typeface="Raleway"/>
                <a:ea typeface="Raleway"/>
                <a:cs typeface="Raleway"/>
                <a:sym typeface="Raleway"/>
              </a:rPr>
              <a:t>Deze specifieke ballon heeft geen reclame. Echter, in België staat er bijna altijd reclame op ballons..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Dit is een voorbeeld van klassieke reclame op straat, in dit geval bij een bushalte. </a:t>
            </a:r>
            <a:r>
              <a:rPr lang="nl">
                <a:solidFill>
                  <a:schemeClr val="dk1"/>
                </a:solidFill>
                <a:latin typeface="Raleway"/>
                <a:ea typeface="Raleway"/>
                <a:cs typeface="Raleway"/>
                <a:sym typeface="Raleway"/>
              </a:rPr>
              <a:t>Reclamemakers willen hun reclame namelijk graag op een plaats waar veel mensen komen.</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latin typeface="Raleway"/>
              <a:ea typeface="Raleway"/>
              <a:cs typeface="Raleway"/>
              <a:sym typeface="Raleway"/>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De advertenties staan hier verspreid tussen de krantenartikels.</a:t>
            </a:r>
            <a:endParaRPr>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latin typeface="Raleway"/>
              <a:ea typeface="Raleway"/>
              <a:cs typeface="Raleway"/>
              <a:sym typeface="Raleway"/>
            </a:endParaRPr>
          </a:p>
          <a:p>
            <a:pPr indent="-298450" lvl="0" marL="457200" rtl="0" algn="l">
              <a:lnSpc>
                <a:spcPct val="100000"/>
              </a:lnSpc>
              <a:spcBef>
                <a:spcPts val="0"/>
              </a:spcBef>
              <a:spcAft>
                <a:spcPts val="0"/>
              </a:spcAft>
              <a:buSzPts val="1100"/>
              <a:buFont typeface="Raleway"/>
              <a:buChar char="❖"/>
            </a:pPr>
            <a:r>
              <a:rPr lang="nl">
                <a:latin typeface="Raleway"/>
                <a:ea typeface="Raleway"/>
                <a:cs typeface="Raleway"/>
                <a:sym typeface="Raleway"/>
              </a:rPr>
              <a:t>Vaak is er een merknaam, logo en/of slogan zichtbaar (cf. Thema merken &amp; logo’s). </a:t>
            </a:r>
            <a:endParaRPr>
              <a:latin typeface="Raleway"/>
              <a:ea typeface="Raleway"/>
              <a:cs typeface="Raleway"/>
              <a:sym typeface="Raleway"/>
            </a:endParaRPr>
          </a:p>
          <a:p>
            <a:pPr indent="-298450" lvl="0" marL="457200" rtl="0" algn="l">
              <a:lnSpc>
                <a:spcPct val="100000"/>
              </a:lnSpc>
              <a:spcBef>
                <a:spcPts val="0"/>
              </a:spcBef>
              <a:spcAft>
                <a:spcPts val="0"/>
              </a:spcAft>
              <a:buSzPts val="1100"/>
              <a:buFont typeface="Raleway"/>
              <a:buChar char="❖"/>
            </a:pPr>
            <a:r>
              <a:rPr lang="nl">
                <a:latin typeface="Raleway"/>
                <a:ea typeface="Raleway"/>
                <a:cs typeface="Raleway"/>
                <a:sym typeface="Raleway"/>
              </a:rPr>
              <a:t>Vaak staat er een prijs vermeld op de advertentie.</a:t>
            </a:r>
            <a:endParaRPr>
              <a:latin typeface="Raleway"/>
              <a:ea typeface="Raleway"/>
              <a:cs typeface="Raleway"/>
              <a:sym typeface="Raleway"/>
            </a:endParaRPr>
          </a:p>
          <a:p>
            <a:pPr indent="-298450" lvl="0" marL="457200" rtl="0" algn="l">
              <a:lnSpc>
                <a:spcPct val="100000"/>
              </a:lnSpc>
              <a:spcBef>
                <a:spcPts val="0"/>
              </a:spcBef>
              <a:spcAft>
                <a:spcPts val="0"/>
              </a:spcAft>
              <a:buSzPts val="1100"/>
              <a:buFont typeface="Raleway"/>
              <a:buChar char="❖"/>
            </a:pPr>
            <a:r>
              <a:rPr lang="nl">
                <a:latin typeface="Raleway"/>
                <a:ea typeface="Raleway"/>
                <a:cs typeface="Raleway"/>
                <a:sym typeface="Raleway"/>
              </a:rPr>
              <a:t>Sommige advertenties gebruiken </a:t>
            </a:r>
            <a:r>
              <a:rPr lang="nl">
                <a:latin typeface="Raleway"/>
                <a:ea typeface="Raleway"/>
                <a:cs typeface="Raleway"/>
                <a:sym typeface="Raleway"/>
              </a:rPr>
              <a:t>reclametrucjes zoals kortingen, wedstrijden of acties</a:t>
            </a:r>
            <a:r>
              <a:rPr lang="nl">
                <a:latin typeface="Raleway"/>
                <a:ea typeface="Raleway"/>
                <a:cs typeface="Raleway"/>
                <a:sym typeface="Raleway"/>
              </a:rPr>
              <a:t> (cf. Thema r</a:t>
            </a:r>
            <a:r>
              <a:rPr lang="nl">
                <a:latin typeface="Raleway"/>
                <a:ea typeface="Raleway"/>
                <a:cs typeface="Raleway"/>
                <a:sym typeface="Raleway"/>
              </a:rPr>
              <a:t>eclametrucjes en -technieken)</a:t>
            </a:r>
            <a:endParaRPr>
              <a:latin typeface="Raleway"/>
              <a:ea typeface="Raleway"/>
              <a:cs typeface="Raleway"/>
              <a:sym typeface="Raleway"/>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Ook dit is een bushokje, maar deze keer zonder reclame. Wie heel goed kijkt kan wel een logo zien van de Lijn, dit is een dienst van de overheid!</a:t>
            </a:r>
            <a:endParaRPr>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latin typeface="Raleway"/>
              <a:ea typeface="Raleway"/>
              <a:cs typeface="Raleway"/>
              <a:sym typeface="Raleway"/>
            </a:endParaRPr>
          </a:p>
          <a:p>
            <a:pPr indent="0" lvl="0" marL="0" rtl="0" algn="l">
              <a:lnSpc>
                <a:spcPct val="100000"/>
              </a:lnSpc>
              <a:spcBef>
                <a:spcPts val="0"/>
              </a:spcBef>
              <a:spcAft>
                <a:spcPts val="0"/>
              </a:spcAft>
              <a:buSzPts val="1100"/>
              <a:buNone/>
            </a:pPr>
            <a:r>
              <a:rPr lang="nl">
                <a:latin typeface="Raleway"/>
                <a:ea typeface="Raleway"/>
                <a:cs typeface="Raleway"/>
                <a:sym typeface="Raleway"/>
              </a:rPr>
              <a:t>Het is echter niet per sé fout om de lijn als een bedrijf te zien. Zo maken zij ook reclamecampagnes met als doel mensen aan te sporen om meer de bus te nemen (zoals bijvoorbeeld het stressmannetje: </a:t>
            </a:r>
            <a:r>
              <a:rPr lang="nl" u="sng">
                <a:solidFill>
                  <a:schemeClr val="hlink"/>
                </a:solidFill>
                <a:latin typeface="Raleway"/>
                <a:ea typeface="Raleway"/>
                <a:cs typeface="Raleway"/>
                <a:sym typeface="Raleway"/>
                <a:hlinkClick r:id="rId2"/>
              </a:rPr>
              <a:t>https://youtu.be/GQUEejdXkzQ</a:t>
            </a:r>
            <a:r>
              <a:rPr lang="nl">
                <a:latin typeface="Raleway"/>
                <a:ea typeface="Raleway"/>
                <a:cs typeface="Raleway"/>
                <a:sym typeface="Raleway"/>
              </a:rPr>
              <a:t>)</a:t>
            </a:r>
            <a:endParaRPr>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Dit is een voorbeeld van klassieke reclame op billboards in grote steden. Opnieuw kan je merknamen, producten en logo’s zien. R</a:t>
            </a:r>
            <a:r>
              <a:rPr lang="nl">
                <a:solidFill>
                  <a:schemeClr val="dk1"/>
                </a:solidFill>
                <a:latin typeface="Raleway"/>
                <a:ea typeface="Raleway"/>
                <a:cs typeface="Raleway"/>
                <a:sym typeface="Raleway"/>
              </a:rPr>
              <a:t>eclamemakers willen hun reclame namelijk graag op een plaats waar veel mensen komen.</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latin typeface="Raleway"/>
              <a:ea typeface="Raleway"/>
              <a:cs typeface="Raleway"/>
              <a:sym typeface="Raleway"/>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Een voorbeeld van een klassieke reclamespot op TV. Het product staat centraal en er is een merk en logo zichtbaar.</a:t>
            </a:r>
            <a:endParaRPr>
              <a:latin typeface="Raleway"/>
              <a:ea typeface="Raleway"/>
              <a:cs typeface="Raleway"/>
              <a:sym typeface="Raleway"/>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Deze krant bevat geen advertenties, enkel krantenartikels. Er zijn geen logo’s, prijzen, acties, merknamen etc… zichtbaar.</a:t>
            </a:r>
            <a:endParaRPr>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latin typeface="Raleway"/>
              <a:ea typeface="Raleway"/>
              <a:cs typeface="Raleway"/>
              <a:sym typeface="Raleway"/>
            </a:endParaRPr>
          </a:p>
          <a:p>
            <a:pPr indent="0" lvl="0" marL="0" rtl="0" algn="l">
              <a:lnSpc>
                <a:spcPct val="100000"/>
              </a:lnSpc>
              <a:spcBef>
                <a:spcPts val="0"/>
              </a:spcBef>
              <a:spcAft>
                <a:spcPts val="0"/>
              </a:spcAft>
              <a:buSzPts val="1100"/>
              <a:buNone/>
            </a:pPr>
            <a:r>
              <a:rPr lang="nl">
                <a:latin typeface="Raleway"/>
                <a:ea typeface="Raleway"/>
                <a:cs typeface="Raleway"/>
                <a:sym typeface="Raleway"/>
              </a:rPr>
              <a:t>Het is wel zo dat er foto’s staan van voetballers en dat zij logo’s op hun truitjes hebben. Logo’s zijn natuurlijk een vorm van reclame. Maar we kunnen er niet van spreken dat er in deze krant reclame is gedrukt. De bedrijven van die logo’s hebben het Nieuwsblad niet betaald om een plekje te krijgen op hun voorpagina. Als je een foto wil nemen van een voetballer, kan je nu eenmaal niet anders dan de logo’s erbij te nemen. Dit is toevallig en ongecontroleerd, echte reclame is doelgericht en bewust geplaatst (Reclamemakers weten natuurlijk wel dat van professionele sporters vaak foto’s worden genomen!).</a:t>
            </a:r>
            <a:endParaRPr>
              <a:latin typeface="Raleway"/>
              <a:ea typeface="Raleway"/>
              <a:cs typeface="Raleway"/>
              <a:sym typeface="Raleway"/>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0">
                <a:solidFill>
                  <a:schemeClr val="dk1"/>
                </a:solidFill>
                <a:latin typeface="Raleway"/>
                <a:ea typeface="Raleway"/>
                <a:cs typeface="Raleway"/>
                <a:sym typeface="Raleway"/>
              </a:rPr>
              <a:t>Link Rad van Fortuin **: </a:t>
            </a:r>
            <a:r>
              <a:rPr lang="nl" sz="1200" u="sng">
                <a:solidFill>
                  <a:schemeClr val="hlink"/>
                </a:solidFill>
                <a:latin typeface="Raleway"/>
                <a:ea typeface="Raleway"/>
                <a:cs typeface="Raleway"/>
                <a:sym typeface="Raleway"/>
                <a:hlinkClick r:id="rId2"/>
              </a:rPr>
              <a:t>https://deschaalvanm.qualifioapp.com/quiz/1139356_2637/radvanfortuin2.html</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rPr lang="nl" sz="1200">
                <a:solidFill>
                  <a:schemeClr val="dk1"/>
                </a:solidFill>
                <a:latin typeface="Raleway"/>
                <a:ea typeface="Raleway"/>
                <a:cs typeface="Raleway"/>
                <a:sym typeface="Raleway"/>
              </a:rPr>
              <a:t>Peil naar voorkennis bij je leerlingen.</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Wat zijn de symbolen die op dit rad staan?</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Waarvoor worden deze gebruikt?</a:t>
            </a:r>
            <a:endParaRPr b="1"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rPr b="1" lang="nl" sz="1200">
                <a:solidFill>
                  <a:schemeClr val="dk1"/>
                </a:solidFill>
                <a:latin typeface="Raleway"/>
                <a:ea typeface="Raleway"/>
                <a:cs typeface="Raleway"/>
                <a:sym typeface="Raleway"/>
              </a:rPr>
              <a:t>Wat is een merknaam en een logo?</a:t>
            </a:r>
            <a:endParaRPr b="1"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rPr lang="nl" sz="1200">
                <a:solidFill>
                  <a:schemeClr val="dk1"/>
                </a:solidFill>
                <a:latin typeface="Raleway"/>
                <a:ea typeface="Raleway"/>
                <a:cs typeface="Raleway"/>
                <a:sym typeface="Raleway"/>
              </a:rPr>
              <a:t>Een merk wordt gebruikt om goederen, diensten of organisaties te onderscheiden van anderen. Merken bestaan uit twee grote onderdelen: enerzijds de merknaam en anderzijds het logo. De merknaam is het talige gedeelte van een merk en is de naam die gebruikt wordt voor producten, diensten of organisaties. Het logo is de grafische voorstelling die gekoppeld wordt aan de merknaam en een product, dienst of organisatie. De merknaam en het logo zorgen ervoor dat mensen een symbool hebben om het product, dienst of organisatie aan te herkennen en op die manier beter te onthouden.</a:t>
            </a:r>
            <a:endParaRPr sz="1200">
              <a:solidFill>
                <a:schemeClr val="dk1"/>
              </a:solidFill>
              <a:latin typeface="Raleway"/>
              <a:ea typeface="Raleway"/>
              <a:cs typeface="Raleway"/>
              <a:sym typeface="Raleway"/>
            </a:endParaRPr>
          </a:p>
          <a:p>
            <a:pPr indent="8839" lvl="0" marL="22402" marR="254142" rtl="0" algn="just">
              <a:lnSpc>
                <a:spcPct val="112463"/>
              </a:lnSpc>
              <a:spcBef>
                <a:spcPts val="2171"/>
              </a:spcBef>
              <a:spcAft>
                <a:spcPts val="0"/>
              </a:spcAft>
              <a:buClr>
                <a:schemeClr val="dk1"/>
              </a:buClr>
              <a:buSzPts val="1100"/>
              <a:buFont typeface="Arial"/>
              <a:buNone/>
            </a:pPr>
            <a:r>
              <a:rPr lang="nl" sz="1200">
                <a:solidFill>
                  <a:schemeClr val="dk1"/>
                </a:solidFill>
                <a:latin typeface="Raleway"/>
                <a:ea typeface="Raleway"/>
                <a:cs typeface="Raleway"/>
                <a:sym typeface="Raleway"/>
              </a:rPr>
              <a:t>Niet alle bedrijven of organisaties hebben een tastbaar product dat zij verkopen. Zo hebben ook liefdadigheidsorganisaties of overheidsdiensten vaak een logo. Deze logo’s hebben echter nog steeds hetzelfde doel; beter blijven plakken! Een afbeelding is immers veel eenvoudiger om te onthouden dan enkel een naam. </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t/>
            </a:r>
            <a:endParaRPr sz="1200">
              <a:solidFill>
                <a:schemeClr val="dk1"/>
              </a:solidFill>
              <a:latin typeface="Raleway"/>
              <a:ea typeface="Raleway"/>
              <a:cs typeface="Raleway"/>
              <a:sym typeface="Raleway"/>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90c5c14bf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190c5c14bf5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latin typeface="Raleway"/>
                <a:ea typeface="Raleway"/>
                <a:cs typeface="Raleway"/>
                <a:sym typeface="Raleway"/>
              </a:rPr>
              <a:t>De fluohesjes bevatten logo’s en ook op de fluorescerende rugzakken staan de namen van een bedrijf. Omdat hesjes bedoeld zijn om het oog te trekken zijn ze de ideale plaats om reclame neer te zetten.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Link Swiper ***: </a:t>
            </a:r>
            <a:r>
              <a:rPr lang="nl" u="sng">
                <a:solidFill>
                  <a:schemeClr val="hlink"/>
                </a:solidFill>
                <a:latin typeface="Raleway"/>
                <a:ea typeface="Raleway"/>
                <a:cs typeface="Raleway"/>
                <a:sym typeface="Raleway"/>
                <a:hlinkClick r:id="rId2"/>
              </a:rPr>
              <a:t>https://deschaalvanm.qualifioapp.com/quiz/1089891_2637/%20DSVM-Publi-Ville-Swiper-%20.html</a:t>
            </a:r>
            <a:r>
              <a:rPr lang="nl">
                <a:latin typeface="Raleway"/>
                <a:ea typeface="Raleway"/>
                <a:cs typeface="Raleway"/>
                <a:sym typeface="Raleway"/>
              </a:rPr>
              <a:t> </a:t>
            </a:r>
            <a:endParaRPr>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latin typeface="Raleway"/>
              <a:ea typeface="Raleway"/>
              <a:cs typeface="Raleway"/>
              <a:sym typeface="Raleway"/>
            </a:endParaRPr>
          </a:p>
          <a:p>
            <a:pPr indent="0" lvl="0" marL="0" rtl="0" algn="l">
              <a:spcBef>
                <a:spcPts val="560"/>
              </a:spcBef>
              <a:spcAft>
                <a:spcPts val="0"/>
              </a:spcAft>
              <a:buSzPts val="1100"/>
              <a:buNone/>
            </a:pPr>
            <a:r>
              <a:rPr lang="nl" sz="1200">
                <a:solidFill>
                  <a:schemeClr val="dk1"/>
                </a:solidFill>
                <a:latin typeface="Raleway"/>
                <a:ea typeface="Raleway"/>
                <a:cs typeface="Raleway"/>
                <a:sym typeface="Raleway"/>
              </a:rPr>
              <a:t>Speel het Swiper spel! </a:t>
            </a:r>
            <a:endParaRPr sz="1200">
              <a:solidFill>
                <a:schemeClr val="dk1"/>
              </a:solidFill>
              <a:latin typeface="Raleway"/>
              <a:ea typeface="Raleway"/>
              <a:cs typeface="Raleway"/>
              <a:sym typeface="Raleway"/>
            </a:endParaRPr>
          </a:p>
          <a:p>
            <a:pPr indent="0" lvl="0" marL="0" rtl="0" algn="l">
              <a:spcBef>
                <a:spcPts val="56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304800" lvl="0" marL="457200" rtl="0" algn="l">
              <a:spcBef>
                <a:spcPts val="22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Leerlingen die een hint willen kunnen op het info logo klikken. </a:t>
            </a:r>
            <a:endParaRPr sz="1200">
              <a:solidFill>
                <a:schemeClr val="dk1"/>
              </a:solidFill>
              <a:latin typeface="Raleway"/>
              <a:ea typeface="Raleway"/>
              <a:cs typeface="Raleway"/>
              <a:sym typeface="Raleway"/>
            </a:endParaRPr>
          </a:p>
          <a:p>
            <a:pPr indent="-457200" lvl="0" marL="488442" marR="601132" rtl="0" algn="l">
              <a:lnSpc>
                <a:spcPct val="121372"/>
              </a:lnSpc>
              <a:spcBef>
                <a:spcPts val="1840"/>
              </a:spcBef>
              <a:spcAft>
                <a:spcPts val="0"/>
              </a:spcAft>
              <a:buClr>
                <a:schemeClr val="dk1"/>
              </a:buClr>
              <a:buSzPts val="1100"/>
              <a:buFont typeface="Arial"/>
              <a:buNone/>
            </a:pPr>
            <a:r>
              <a:rPr lang="nl" sz="1200">
                <a:solidFill>
                  <a:schemeClr val="dk1"/>
                </a:solidFill>
                <a:latin typeface="Raleway"/>
                <a:ea typeface="Raleway"/>
                <a:cs typeface="Raleway"/>
                <a:sym typeface="Raleway"/>
              </a:rPr>
              <a:t>Hoe meer items op deze checklist, hoe meer kans dat het over reclame gaat! </a:t>
            </a:r>
            <a:endParaRPr sz="1200">
              <a:solidFill>
                <a:schemeClr val="dk1"/>
              </a:solidFill>
              <a:latin typeface="Raleway"/>
              <a:ea typeface="Raleway"/>
              <a:cs typeface="Raleway"/>
              <a:sym typeface="Raleway"/>
            </a:endParaRPr>
          </a:p>
          <a:p>
            <a:pPr indent="-304800" lvl="0" marL="457200" marR="601132" rtl="0" algn="l">
              <a:lnSpc>
                <a:spcPct val="121372"/>
              </a:lnSpc>
              <a:spcBef>
                <a:spcPts val="184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Kan je een merk of logo zien? </a:t>
            </a:r>
            <a:endParaRPr sz="1200">
              <a:solidFill>
                <a:schemeClr val="dk1"/>
              </a:solidFill>
              <a:latin typeface="Raleway"/>
              <a:ea typeface="Raleway"/>
              <a:cs typeface="Raleway"/>
              <a:sym typeface="Raleway"/>
            </a:endParaRPr>
          </a:p>
          <a:p>
            <a:pPr indent="-304800" lvl="0" marL="457200" marR="601132" rtl="0" algn="l">
              <a:lnSpc>
                <a:spcPct val="121372"/>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Denk je dat het niet toevallig is dat je dit logo of merk ziet? </a:t>
            </a:r>
            <a:endParaRPr sz="1200">
              <a:solidFill>
                <a:schemeClr val="dk1"/>
              </a:solidFill>
              <a:latin typeface="Raleway"/>
              <a:ea typeface="Raleway"/>
              <a:cs typeface="Raleway"/>
              <a:sym typeface="Raleway"/>
            </a:endParaRPr>
          </a:p>
          <a:p>
            <a:pPr indent="-304800" lvl="0" marL="457200" marR="601132" rtl="0" algn="l">
              <a:lnSpc>
                <a:spcPct val="121372"/>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Denk je dat het de bedoeling van de maker was dat je dit zag? </a:t>
            </a:r>
            <a:endParaRPr sz="1200">
              <a:solidFill>
                <a:schemeClr val="dk1"/>
              </a:solidFill>
              <a:latin typeface="Raleway"/>
              <a:ea typeface="Raleway"/>
              <a:cs typeface="Raleway"/>
              <a:sym typeface="Raleway"/>
            </a:endParaRPr>
          </a:p>
          <a:p>
            <a:pPr indent="-304800" lvl="0" marL="457200" marR="601132" rtl="0" algn="l">
              <a:lnSpc>
                <a:spcPct val="121372"/>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Staat het product in een positief licht? </a:t>
            </a:r>
            <a:endParaRPr>
              <a:latin typeface="Raleway"/>
              <a:ea typeface="Raleway"/>
              <a:cs typeface="Raleway"/>
              <a:sym typeface="Raleway"/>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Een goed voorbeeld van </a:t>
            </a:r>
            <a:r>
              <a:rPr b="1" lang="nl">
                <a:latin typeface="Raleway"/>
                <a:ea typeface="Raleway"/>
                <a:cs typeface="Raleway"/>
                <a:sym typeface="Raleway"/>
              </a:rPr>
              <a:t>product placement</a:t>
            </a:r>
            <a:r>
              <a:rPr lang="nl">
                <a:latin typeface="Raleway"/>
                <a:ea typeface="Raleway"/>
                <a:cs typeface="Raleway"/>
                <a:sym typeface="Raleway"/>
              </a:rPr>
              <a:t>. De makers van dit programma hadden ook een eenvoudige glazen kan zonder merk op tafel kunnen zetten. Toch kozen ze ervoor een herkenbaar flesje te gebruiken. In televisieprogramma’s is zoiets </a:t>
            </a:r>
            <a:r>
              <a:rPr i="1" lang="nl">
                <a:latin typeface="Raleway"/>
                <a:ea typeface="Raleway"/>
                <a:cs typeface="Raleway"/>
                <a:sym typeface="Raleway"/>
              </a:rPr>
              <a:t>nooit </a:t>
            </a:r>
            <a:r>
              <a:rPr lang="nl">
                <a:latin typeface="Raleway"/>
                <a:ea typeface="Raleway"/>
                <a:cs typeface="Raleway"/>
                <a:sym typeface="Raleway"/>
              </a:rPr>
              <a:t>toevallig of per ongeluk.</a:t>
            </a:r>
            <a:endParaRPr>
              <a:latin typeface="Raleway"/>
              <a:ea typeface="Raleway"/>
              <a:cs typeface="Raleway"/>
              <a:sym typeface="Raleway"/>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Deze youtube-video is enkel bedoeld als entertainment.</a:t>
            </a:r>
            <a:endParaRPr>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latin typeface="Raleway"/>
              <a:ea typeface="Raleway"/>
              <a:cs typeface="Raleway"/>
              <a:sym typeface="Raleway"/>
            </a:endParaRPr>
          </a:p>
          <a:p>
            <a:pPr indent="0" lvl="0" marL="0" rtl="0" algn="l">
              <a:lnSpc>
                <a:spcPct val="100000"/>
              </a:lnSpc>
              <a:spcBef>
                <a:spcPts val="0"/>
              </a:spcBef>
              <a:spcAft>
                <a:spcPts val="0"/>
              </a:spcAft>
              <a:buSzPts val="1100"/>
              <a:buNone/>
            </a:pPr>
            <a:r>
              <a:rPr lang="nl">
                <a:latin typeface="Raleway"/>
                <a:ea typeface="Raleway"/>
                <a:cs typeface="Raleway"/>
                <a:sym typeface="Raleway"/>
              </a:rPr>
              <a:t>Voor reclame op youtube zie je altijd:</a:t>
            </a:r>
            <a:endParaRPr>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nl">
                <a:solidFill>
                  <a:schemeClr val="dk1"/>
                </a:solidFill>
                <a:latin typeface="Raleway"/>
                <a:ea typeface="Raleway"/>
                <a:cs typeface="Raleway"/>
                <a:sym typeface="Raleway"/>
              </a:rPr>
              <a:t>V</a:t>
            </a:r>
            <a:r>
              <a:rPr lang="nl">
                <a:solidFill>
                  <a:schemeClr val="dk1"/>
                </a:solidFill>
                <a:latin typeface="Raleway"/>
                <a:ea typeface="Raleway"/>
                <a:cs typeface="Raleway"/>
                <a:sym typeface="Raleway"/>
              </a:rPr>
              <a:t>ermelding van een specifiek merk (in de titel, beschrijving of gesproken door de youtuber).</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nl">
                <a:solidFill>
                  <a:schemeClr val="dk1"/>
                </a:solidFill>
                <a:latin typeface="Raleway"/>
                <a:ea typeface="Raleway"/>
                <a:cs typeface="Raleway"/>
                <a:sym typeface="Raleway"/>
              </a:rPr>
              <a:t>Een vermelding in de beschrijving van de video die duidelijk maakt dat het hier om sponsoring gaat.</a:t>
            </a:r>
            <a:endParaRPr>
              <a:solidFill>
                <a:schemeClr val="dk1"/>
              </a:solidFill>
              <a:latin typeface="Raleway"/>
              <a:ea typeface="Raleway"/>
              <a:cs typeface="Raleway"/>
              <a:sym typeface="Raleway"/>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90c5c14bf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190c5c14bf5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200">
                <a:solidFill>
                  <a:schemeClr val="dk1"/>
                </a:solidFill>
                <a:latin typeface="Raleway"/>
                <a:ea typeface="Raleway"/>
                <a:cs typeface="Raleway"/>
                <a:sym typeface="Raleway"/>
              </a:rPr>
              <a:t>Hoewel de banners op deze site hun best doen om op te vallen, kunnen we hier niet over reclame spreken. Ketnet is namelijk geen commerciële zender, en heeft dus niet als doel voor ogen om kinderen iets te verkopen.</a:t>
            </a:r>
            <a:endParaRPr sz="120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Dit is een goed voorbeeld van </a:t>
            </a:r>
            <a:r>
              <a:rPr b="1" lang="nl">
                <a:latin typeface="Raleway"/>
                <a:ea typeface="Raleway"/>
                <a:cs typeface="Raleway"/>
                <a:sym typeface="Raleway"/>
              </a:rPr>
              <a:t>influencer marketing</a:t>
            </a:r>
            <a:r>
              <a:rPr lang="nl">
                <a:latin typeface="Raleway"/>
                <a:ea typeface="Raleway"/>
                <a:cs typeface="Raleway"/>
                <a:sym typeface="Raleway"/>
              </a:rPr>
              <a:t>. Een social-media account met veel connecties gebruikt of toont het product. Het logo is duidelijk zichtbaar, bovenaan de post wordt vermeld dat het gaat om een betaald partnerschap en de post is getagd met #ad (voor advertentie).</a:t>
            </a:r>
            <a:endParaRPr>
              <a:latin typeface="Raleway"/>
              <a:ea typeface="Raleway"/>
              <a:cs typeface="Raleway"/>
              <a:sym typeface="Raleway"/>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Dit is een voorbeeld van youtubereclame. Het formaat van de advertentie lijkt op een video, maar is in feite niet de echte inhoud van het filmpje. </a:t>
            </a:r>
            <a:endParaRPr>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Font typeface="Raleway"/>
              <a:buChar char="❖"/>
            </a:pPr>
            <a:r>
              <a:rPr lang="nl">
                <a:latin typeface="Raleway"/>
                <a:ea typeface="Raleway"/>
                <a:cs typeface="Raleway"/>
                <a:sym typeface="Raleway"/>
              </a:rPr>
              <a:t>De pop-ups vermelden dat dit advertenties zijn.</a:t>
            </a:r>
            <a:endParaRPr>
              <a:latin typeface="Raleway"/>
              <a:ea typeface="Raleway"/>
              <a:cs typeface="Raleway"/>
              <a:sym typeface="Raleway"/>
            </a:endParaRPr>
          </a:p>
          <a:p>
            <a:pPr indent="-298450" lvl="0" marL="457200" rtl="0" algn="l">
              <a:lnSpc>
                <a:spcPct val="100000"/>
              </a:lnSpc>
              <a:spcBef>
                <a:spcPts val="0"/>
              </a:spcBef>
              <a:spcAft>
                <a:spcPts val="0"/>
              </a:spcAft>
              <a:buSzPts val="1100"/>
              <a:buFont typeface="Raleway"/>
              <a:buChar char="❖"/>
            </a:pPr>
            <a:r>
              <a:rPr lang="nl">
                <a:latin typeface="Raleway"/>
                <a:ea typeface="Raleway"/>
                <a:cs typeface="Raleway"/>
                <a:sym typeface="Raleway"/>
              </a:rPr>
              <a:t>De naam van het product (Rise of Kingdom) is zichtbaar.</a:t>
            </a:r>
            <a:endParaRPr>
              <a:latin typeface="Raleway"/>
              <a:ea typeface="Raleway"/>
              <a:cs typeface="Raleway"/>
              <a:sym typeface="Raleway"/>
            </a:endParaRPr>
          </a:p>
          <a:p>
            <a:pPr indent="-298450" lvl="0" marL="457200" rtl="0" algn="l">
              <a:lnSpc>
                <a:spcPct val="100000"/>
              </a:lnSpc>
              <a:spcBef>
                <a:spcPts val="0"/>
              </a:spcBef>
              <a:spcAft>
                <a:spcPts val="0"/>
              </a:spcAft>
              <a:buSzPts val="1100"/>
              <a:buFont typeface="Raleway"/>
              <a:buChar char="❖"/>
            </a:pPr>
            <a:r>
              <a:rPr lang="nl">
                <a:latin typeface="Raleway"/>
                <a:ea typeface="Raleway"/>
                <a:cs typeface="Raleway"/>
                <a:sym typeface="Raleway"/>
              </a:rPr>
              <a:t>De knop om over te slaan vermeld dat dit een advertentie is.</a:t>
            </a:r>
            <a:endParaRPr>
              <a:latin typeface="Raleway"/>
              <a:ea typeface="Raleway"/>
              <a:cs typeface="Raleway"/>
              <a:sym typeface="Raleway"/>
            </a:endParaRPr>
          </a:p>
          <a:p>
            <a:pPr indent="-298450" lvl="0" marL="457200" rtl="0" algn="l">
              <a:lnSpc>
                <a:spcPct val="100000"/>
              </a:lnSpc>
              <a:spcBef>
                <a:spcPts val="0"/>
              </a:spcBef>
              <a:spcAft>
                <a:spcPts val="0"/>
              </a:spcAft>
              <a:buSzPts val="1100"/>
              <a:buFont typeface="Raleway"/>
              <a:buChar char="❖"/>
            </a:pPr>
            <a:r>
              <a:rPr lang="nl">
                <a:latin typeface="Raleway"/>
                <a:ea typeface="Raleway"/>
                <a:cs typeface="Raleway"/>
                <a:sym typeface="Raleway"/>
              </a:rPr>
              <a:t>De speelbalk onderaan is geel, niet het gebruikelijke rood.</a:t>
            </a:r>
            <a:endParaRPr>
              <a:latin typeface="Raleway"/>
              <a:ea typeface="Raleway"/>
              <a:cs typeface="Raleway"/>
              <a:sym typeface="Raleway"/>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Deze screenshot toont gewoon het scherm dat je ziet als je het populaire spel Fortnite speelt. Het is dus geen reclame voor Fortnite!</a:t>
            </a:r>
            <a:endParaRPr>
              <a:latin typeface="Raleway"/>
              <a:ea typeface="Raleway"/>
              <a:cs typeface="Raleway"/>
              <a:sym typeface="Raleway"/>
            </a:endParaRPr>
          </a:p>
          <a:p>
            <a:pPr indent="0" lvl="0" marL="0" rtl="0" algn="l">
              <a:lnSpc>
                <a:spcPct val="100000"/>
              </a:lnSpc>
              <a:spcBef>
                <a:spcPts val="0"/>
              </a:spcBef>
              <a:spcAft>
                <a:spcPts val="0"/>
              </a:spcAft>
              <a:buSzPts val="1100"/>
              <a:buNone/>
            </a:pPr>
            <a:r>
              <a:rPr lang="nl">
                <a:latin typeface="Raleway"/>
                <a:ea typeface="Raleway"/>
                <a:cs typeface="Raleway"/>
                <a:sym typeface="Raleway"/>
              </a:rPr>
              <a:t>Ook in de spelwereld zelf zijn geen advertenties te zien (in-game advertising).</a:t>
            </a:r>
            <a:endParaRPr>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latin typeface="Raleway"/>
              <a:ea typeface="Raleway"/>
              <a:cs typeface="Raleway"/>
              <a:sym typeface="Raleway"/>
            </a:endParaRPr>
          </a:p>
          <a:p>
            <a:pPr indent="0" lvl="0" marL="0" rtl="0" algn="l">
              <a:lnSpc>
                <a:spcPct val="100000"/>
              </a:lnSpc>
              <a:spcBef>
                <a:spcPts val="0"/>
              </a:spcBef>
              <a:spcAft>
                <a:spcPts val="0"/>
              </a:spcAft>
              <a:buSzPts val="1100"/>
              <a:buNone/>
            </a:pPr>
            <a:r>
              <a:rPr lang="nl">
                <a:latin typeface="Raleway"/>
                <a:ea typeface="Raleway"/>
                <a:cs typeface="Raleway"/>
                <a:sym typeface="Raleway"/>
              </a:rPr>
              <a:t>Fortnite is gratis, maar het is wel mogelijk om aankopen te doen binnen het spel. Het is zeer waarschijnlijk dat sommige leerlingen hier iets meer over kunnen vertellen aan de klas!</a:t>
            </a:r>
            <a:endParaRPr>
              <a:latin typeface="Raleway"/>
              <a:ea typeface="Raleway"/>
              <a:cs typeface="Raleway"/>
              <a:sym typeface="Raleway"/>
            </a:endParaRPr>
          </a:p>
          <a:p>
            <a:pPr indent="0" lvl="0" marL="0" rtl="0" algn="l">
              <a:lnSpc>
                <a:spcPct val="100000"/>
              </a:lnSpc>
              <a:spcBef>
                <a:spcPts val="0"/>
              </a:spcBef>
              <a:spcAft>
                <a:spcPts val="0"/>
              </a:spcAft>
              <a:buSzPts val="1100"/>
              <a:buNone/>
            </a:pPr>
            <a:r>
              <a:rPr lang="nl">
                <a:latin typeface="Raleway"/>
                <a:ea typeface="Raleway"/>
                <a:cs typeface="Raleway"/>
                <a:sym typeface="Raleway"/>
              </a:rPr>
              <a:t>Het gaat hierbij dan vooral om cosmetische aankopen (de aanpassingen waar je voor betaalt zorgen er niet voor dat je beter presteert dan gratis spelers).</a:t>
            </a:r>
            <a:endParaRPr>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latin typeface="Raleway"/>
              <a:ea typeface="Raleway"/>
              <a:cs typeface="Raleway"/>
              <a:sym typeface="Raleway"/>
            </a:endParaRPr>
          </a:p>
          <a:p>
            <a:pPr indent="-298450" lvl="0" marL="457200" rtl="0" algn="l">
              <a:lnSpc>
                <a:spcPct val="100000"/>
              </a:lnSpc>
              <a:spcBef>
                <a:spcPts val="0"/>
              </a:spcBef>
              <a:spcAft>
                <a:spcPts val="0"/>
              </a:spcAft>
              <a:buSzPts val="1100"/>
              <a:buFont typeface="Raleway"/>
              <a:buChar char="❖"/>
            </a:pPr>
            <a:r>
              <a:rPr lang="nl">
                <a:latin typeface="Raleway"/>
                <a:ea typeface="Raleway"/>
                <a:cs typeface="Raleway"/>
                <a:sym typeface="Raleway"/>
              </a:rPr>
              <a:t>Veranderen hoe je personage eruit ziet (skins)</a:t>
            </a:r>
            <a:endParaRPr>
              <a:latin typeface="Raleway"/>
              <a:ea typeface="Raleway"/>
              <a:cs typeface="Raleway"/>
              <a:sym typeface="Raleway"/>
            </a:endParaRPr>
          </a:p>
          <a:p>
            <a:pPr indent="-298450" lvl="0" marL="457200" rtl="0" algn="l">
              <a:lnSpc>
                <a:spcPct val="100000"/>
              </a:lnSpc>
              <a:spcBef>
                <a:spcPts val="0"/>
              </a:spcBef>
              <a:spcAft>
                <a:spcPts val="0"/>
              </a:spcAft>
              <a:buSzPts val="1100"/>
              <a:buFont typeface="Raleway"/>
              <a:buChar char="❖"/>
            </a:pPr>
            <a:r>
              <a:rPr lang="nl">
                <a:latin typeface="Raleway"/>
                <a:ea typeface="Raleway"/>
                <a:cs typeface="Raleway"/>
                <a:sym typeface="Raleway"/>
              </a:rPr>
              <a:t>Nieuwe dansanimaties kopen voor je personage.</a:t>
            </a:r>
            <a:endParaRPr>
              <a:latin typeface="Raleway"/>
              <a:ea typeface="Raleway"/>
              <a:cs typeface="Raleway"/>
              <a:sym typeface="Raleway"/>
            </a:endParaRPr>
          </a:p>
          <a:p>
            <a:pPr indent="-298450" lvl="0" marL="457200" rtl="0" algn="l">
              <a:lnSpc>
                <a:spcPct val="100000"/>
              </a:lnSpc>
              <a:spcBef>
                <a:spcPts val="0"/>
              </a:spcBef>
              <a:spcAft>
                <a:spcPts val="0"/>
              </a:spcAft>
              <a:buSzPts val="1100"/>
              <a:buFont typeface="Raleway"/>
              <a:buChar char="❖"/>
            </a:pPr>
            <a:r>
              <a:rPr lang="nl">
                <a:latin typeface="Raleway"/>
                <a:ea typeface="Raleway"/>
                <a:cs typeface="Raleway"/>
                <a:sym typeface="Raleway"/>
              </a:rPr>
              <a:t>Een tijdelijke abbonement op exclusieve spelomgevingen of spelmodussen (Battle Pass)</a:t>
            </a:r>
            <a:endParaRPr>
              <a:latin typeface="Raleway"/>
              <a:ea typeface="Raleway"/>
              <a:cs typeface="Raleway"/>
              <a:sym typeface="Raleway"/>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90c5c14bf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190c5c14bf5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Op internet wordt vaak reclame gemaakt aan de hand van “banners” die aan de rand van de pagina staan of voor je scherm springen. Banners zijn digitale posters. Vaak kiest de webpagina deze persoonlijk, gebaseerd op wie de pagina bezoekt. Net als bij reclame in het echt zijn er dan logo’s, merknamen en slogans zichtbaar.</a:t>
            </a:r>
            <a:endParaRPr>
              <a:latin typeface="Raleway"/>
              <a:ea typeface="Raleway"/>
              <a:cs typeface="Raleway"/>
              <a:sym typeface="Raleway"/>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Opnieuw een voorbeeld van </a:t>
            </a:r>
            <a:r>
              <a:rPr b="1" lang="nl">
                <a:latin typeface="Raleway"/>
                <a:ea typeface="Raleway"/>
                <a:cs typeface="Raleway"/>
                <a:sym typeface="Raleway"/>
              </a:rPr>
              <a:t>influencer marketing</a:t>
            </a:r>
            <a:r>
              <a:rPr lang="nl">
                <a:latin typeface="Raleway"/>
                <a:ea typeface="Raleway"/>
                <a:cs typeface="Raleway"/>
                <a:sym typeface="Raleway"/>
              </a:rPr>
              <a:t>. Het product en merknaam is duidelijk zichtbaar en de post is getagd met #ad (advertentie).</a:t>
            </a:r>
            <a:endParaRPr>
              <a:latin typeface="Raleway"/>
              <a:ea typeface="Raleway"/>
              <a:cs typeface="Raleway"/>
              <a:sym typeface="Raleway"/>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nl" sz="1200">
                <a:solidFill>
                  <a:schemeClr val="dk1"/>
                </a:solidFill>
                <a:latin typeface="Raleway"/>
                <a:ea typeface="Raleway"/>
                <a:cs typeface="Raleway"/>
                <a:sym typeface="Raleway"/>
              </a:rPr>
              <a:t>Zet een timer van 2 minuten (bijvoorbeeld deze </a:t>
            </a:r>
            <a:r>
              <a:rPr lang="nl" sz="1200" u="sng">
                <a:solidFill>
                  <a:schemeClr val="dk1"/>
                </a:solidFill>
                <a:latin typeface="Raleway"/>
                <a:ea typeface="Raleway"/>
                <a:cs typeface="Raleway"/>
                <a:sym typeface="Raleway"/>
                <a:hlinkClick r:id="rId2">
                  <a:extLst>
                    <a:ext uri="{A12FA001-AC4F-418D-AE19-62706E023703}">
                      <ahyp:hlinkClr val="tx"/>
                    </a:ext>
                  </a:extLst>
                </a:hlinkClick>
              </a:rPr>
              <a:t>online timer</a:t>
            </a:r>
            <a:r>
              <a:rPr lang="nl" sz="1200">
                <a:solidFill>
                  <a:schemeClr val="dk1"/>
                </a:solidFill>
                <a:latin typeface="Raleway"/>
                <a:ea typeface="Raleway"/>
                <a:cs typeface="Raleway"/>
                <a:sym typeface="Raleway"/>
              </a:rPr>
              <a:t>) en vraag je leerlingen om in die tijd zoveel mogelijk logo’s te zoeken in de klas (op balpennen, notitieblaadjes, zichtbaar vanuit het raam enzoverder). Het rad kan ondertussen op het bord blijven geprojecteerd staan.</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kort enkele leerlingen waar ze allemaal logo’s konden vinden.</a:t>
            </a:r>
            <a:endParaRPr sz="1200">
              <a:solidFill>
                <a:schemeClr val="dk1"/>
              </a:solidFill>
              <a:latin typeface="Raleway"/>
              <a:ea typeface="Raleway"/>
              <a:cs typeface="Raleway"/>
              <a:sym typeface="Raleway"/>
            </a:endParaRPr>
          </a:p>
          <a:p>
            <a:pPr indent="0" lvl="0" marL="457200" rtl="0" algn="just">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None/>
            </a:pPr>
            <a:r>
              <a:rPr lang="nl" sz="1200">
                <a:latin typeface="Raleway"/>
                <a:ea typeface="Raleway"/>
                <a:cs typeface="Raleway"/>
                <a:sym typeface="Raleway"/>
              </a:rPr>
              <a:t>Speel enkele minuten het Rad van fortuin-spelletje klassikaal.</a:t>
            </a:r>
            <a:endParaRPr sz="1200">
              <a:latin typeface="Raleway"/>
              <a:ea typeface="Raleway"/>
              <a:cs typeface="Raleway"/>
              <a:sym typeface="Raleway"/>
            </a:endParaRPr>
          </a:p>
          <a:p>
            <a:pPr indent="0" lvl="0" marL="0" rtl="0" algn="just">
              <a:lnSpc>
                <a:spcPct val="115000"/>
              </a:lnSpc>
              <a:spcBef>
                <a:spcPts val="0"/>
              </a:spcBef>
              <a:spcAft>
                <a:spcPts val="0"/>
              </a:spcAft>
              <a:buNone/>
            </a:pPr>
            <a:r>
              <a:t/>
            </a:r>
            <a:endParaRPr sz="1200">
              <a:latin typeface="Raleway"/>
              <a:ea typeface="Raleway"/>
              <a:cs typeface="Raleway"/>
              <a:sym typeface="Raleway"/>
            </a:endParaRPr>
          </a:p>
          <a:p>
            <a:pPr indent="-304800" lvl="0" marL="457200" rtl="0" algn="just">
              <a:lnSpc>
                <a:spcPct val="115000"/>
              </a:lnSpc>
              <a:spcBef>
                <a:spcPts val="0"/>
              </a:spcBef>
              <a:spcAft>
                <a:spcPts val="0"/>
              </a:spcAft>
              <a:buSzPts val="1200"/>
              <a:buFont typeface="Raleway"/>
              <a:buChar char="❖"/>
            </a:pPr>
            <a:r>
              <a:rPr lang="nl" sz="1200">
                <a:latin typeface="Raleway"/>
                <a:ea typeface="Raleway"/>
                <a:cs typeface="Raleway"/>
                <a:sym typeface="Raleway"/>
              </a:rPr>
              <a:t>U kan één leerling per keer naar voren laten komen om aan het rad te draaien of dit zelf doen.</a:t>
            </a:r>
            <a:endParaRPr sz="1200">
              <a:latin typeface="Raleway"/>
              <a:ea typeface="Raleway"/>
              <a:cs typeface="Raleway"/>
              <a:sym typeface="Raleway"/>
            </a:endParaRPr>
          </a:p>
          <a:p>
            <a:pPr indent="-304800" lvl="0" marL="457200" rtl="0" algn="just">
              <a:lnSpc>
                <a:spcPct val="115000"/>
              </a:lnSpc>
              <a:spcBef>
                <a:spcPts val="0"/>
              </a:spcBef>
              <a:spcAft>
                <a:spcPts val="0"/>
              </a:spcAft>
              <a:buSzPts val="1200"/>
              <a:buFont typeface="Raleway"/>
              <a:buChar char="❖"/>
            </a:pPr>
            <a:r>
              <a:rPr lang="nl" sz="1200">
                <a:latin typeface="Raleway"/>
                <a:ea typeface="Raleway"/>
                <a:cs typeface="Raleway"/>
                <a:sym typeface="Raleway"/>
              </a:rPr>
              <a:t>Ga heel kort in op elk logo. Na het draaien verschijnen er enkele vragen die u  in de juiste richting kunnen sturen. </a:t>
            </a:r>
            <a:r>
              <a:rPr b="1" lang="nl" sz="1200">
                <a:latin typeface="Raleway"/>
                <a:ea typeface="Raleway"/>
                <a:cs typeface="Raleway"/>
                <a:sym typeface="Raleway"/>
              </a:rPr>
              <a:t>Benadruk dat een logo altijd verbonden is met een merk dat graag een product wil verkopen</a:t>
            </a:r>
            <a:endParaRPr b="1" sz="1200">
              <a:latin typeface="Raleway"/>
              <a:ea typeface="Raleway"/>
              <a:cs typeface="Raleway"/>
              <a:sym typeface="Raleway"/>
            </a:endParaRPr>
          </a:p>
          <a:p>
            <a:pPr indent="0" lvl="0" marL="457200" rtl="0" algn="just">
              <a:lnSpc>
                <a:spcPct val="115000"/>
              </a:lnSpc>
              <a:spcBef>
                <a:spcPts val="0"/>
              </a:spcBef>
              <a:spcAft>
                <a:spcPts val="0"/>
              </a:spcAft>
              <a:buNone/>
            </a:pPr>
            <a:r>
              <a:t/>
            </a:r>
            <a:endParaRPr b="1" sz="1200">
              <a:latin typeface="Raleway"/>
              <a:ea typeface="Raleway"/>
              <a:cs typeface="Raleway"/>
              <a:sym typeface="Raleway"/>
            </a:endParaRPr>
          </a:p>
          <a:p>
            <a:pPr indent="0" lvl="0" marL="0" rtl="0" algn="l">
              <a:lnSpc>
                <a:spcPct val="115000"/>
              </a:lnSpc>
              <a:spcBef>
                <a:spcPts val="0"/>
              </a:spcBef>
              <a:spcAft>
                <a:spcPts val="0"/>
              </a:spcAft>
              <a:buNone/>
            </a:pPr>
            <a:r>
              <a:rPr lang="nl" sz="1200">
                <a:solidFill>
                  <a:schemeClr val="dk1"/>
                </a:solidFill>
                <a:latin typeface="Raleway"/>
                <a:ea typeface="Raleway"/>
                <a:cs typeface="Raleway"/>
                <a:sym typeface="Raleway"/>
              </a:rPr>
              <a:t>Link Rad van Fortuin **: </a:t>
            </a:r>
            <a:r>
              <a:rPr lang="nl" sz="1200" u="sng">
                <a:solidFill>
                  <a:schemeClr val="hlink"/>
                </a:solidFill>
                <a:latin typeface="Raleway"/>
                <a:ea typeface="Raleway"/>
                <a:cs typeface="Raleway"/>
                <a:sym typeface="Raleway"/>
                <a:hlinkClick r:id="rId3"/>
              </a:rPr>
              <a:t>https://deschaalvanm.qualifioapp.com/quiz/1043454_2637/radvanfortuin2.html</a:t>
            </a:r>
            <a:endParaRPr sz="1200">
              <a:latin typeface="Raleway"/>
              <a:ea typeface="Raleway"/>
              <a:cs typeface="Raleway"/>
              <a:sym typeface="Raleway"/>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Dit is een voorbeeld van </a:t>
            </a:r>
            <a:r>
              <a:rPr b="1" lang="nl">
                <a:latin typeface="Raleway"/>
                <a:ea typeface="Raleway"/>
                <a:cs typeface="Raleway"/>
                <a:sym typeface="Raleway"/>
              </a:rPr>
              <a:t>in-game advertising</a:t>
            </a:r>
            <a:r>
              <a:rPr lang="nl">
                <a:latin typeface="Raleway"/>
                <a:ea typeface="Raleway"/>
                <a:cs typeface="Raleway"/>
                <a:sym typeface="Raleway"/>
              </a:rPr>
              <a:t>. Reclame voor </a:t>
            </a:r>
            <a:r>
              <a:rPr lang="nl">
                <a:latin typeface="Raleway"/>
                <a:ea typeface="Raleway"/>
                <a:cs typeface="Raleway"/>
                <a:sym typeface="Raleway"/>
              </a:rPr>
              <a:t>authentieke</a:t>
            </a:r>
            <a:r>
              <a:rPr lang="nl">
                <a:latin typeface="Raleway"/>
                <a:ea typeface="Raleway"/>
                <a:cs typeface="Raleway"/>
                <a:sym typeface="Raleway"/>
              </a:rPr>
              <a:t> merken uit het echte leven wordt getoond binnen de spelwereld.</a:t>
            </a:r>
            <a:endParaRPr>
              <a:latin typeface="Raleway"/>
              <a:ea typeface="Raleway"/>
              <a:cs typeface="Raleway"/>
              <a:sym typeface="Raleway"/>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latin typeface="Raleway"/>
                <a:ea typeface="Raleway"/>
                <a:cs typeface="Raleway"/>
                <a:sym typeface="Raleway"/>
              </a:rPr>
              <a:t>Dit is een instagrampost, maar in tegenstelling tot de vorige afbeeldingen is hier geen sprake van influencer marketing. Het verschil tussen beiden is soms subtiel en niet iedereen is er zich van bewust.</a:t>
            </a:r>
            <a:br>
              <a:rPr lang="nl">
                <a:latin typeface="Raleway"/>
                <a:ea typeface="Raleway"/>
                <a:cs typeface="Raleway"/>
                <a:sym typeface="Raleway"/>
              </a:rPr>
            </a:br>
            <a:br>
              <a:rPr lang="nl">
                <a:latin typeface="Raleway"/>
                <a:ea typeface="Raleway"/>
                <a:cs typeface="Raleway"/>
                <a:sym typeface="Raleway"/>
              </a:rPr>
            </a:br>
            <a:r>
              <a:rPr lang="nl">
                <a:latin typeface="Raleway"/>
                <a:ea typeface="Raleway"/>
                <a:cs typeface="Raleway"/>
                <a:sym typeface="Raleway"/>
              </a:rPr>
              <a:t>Sommige leerlingen merken (terecht) op dat er een logo staat op de pet van Thomas. Uiteraard is een logo ook een vorm van reclame. Toch is deze social media post als geheel niet bedoeld als reclame, ook al staat er toevallig wel een logo op. Het is toegestaan om foto’s en filmpjes op social media plaatsen waarbij merken zichtbaar zijn, of om je mening over een product te vertellen. Als je echter betaald wordt om een product te promoten (en dus niet echt een onbevooroordeelde mening aan het delen bent) dien je wel te vermelden dat het hier over een advertentie gaat (vergelijk met de andere instagramposts in deze oefening om het verschil te zien).</a:t>
            </a:r>
            <a:br>
              <a:rPr lang="nl">
                <a:latin typeface="Raleway"/>
                <a:ea typeface="Raleway"/>
                <a:cs typeface="Raleway"/>
                <a:sym typeface="Raleway"/>
              </a:rPr>
            </a:br>
            <a:br>
              <a:rPr lang="nl">
                <a:latin typeface="Raleway"/>
                <a:ea typeface="Raleway"/>
                <a:cs typeface="Raleway"/>
                <a:sym typeface="Raleway"/>
              </a:rPr>
            </a:br>
            <a:r>
              <a:rPr lang="nl">
                <a:latin typeface="Raleway"/>
                <a:ea typeface="Raleway"/>
                <a:cs typeface="Raleway"/>
                <a:sym typeface="Raleway"/>
              </a:rPr>
              <a:t>Contrasteer sociale media met televisieprogramma’s en films. Gebruik van logo’s/merkproducten in televisie en films is nooit toevallig!</a:t>
            </a:r>
            <a:endParaRPr>
              <a:latin typeface="Raleway"/>
              <a:ea typeface="Raleway"/>
              <a:cs typeface="Raleway"/>
              <a:sym typeface="Raleway"/>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bebb8afb3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1bebb8afb3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57e3c9506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57e3c9506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latin typeface="Raleway"/>
                <a:ea typeface="Raleway"/>
                <a:cs typeface="Raleway"/>
                <a:sym typeface="Raleway"/>
              </a:rPr>
              <a:t>Link TikTok Filmpje 1: </a:t>
            </a:r>
            <a:r>
              <a:rPr lang="nl" u="sng">
                <a:solidFill>
                  <a:srgbClr val="149CE6"/>
                </a:solidFill>
                <a:latin typeface="Raleway"/>
                <a:ea typeface="Raleway"/>
                <a:cs typeface="Raleway"/>
                <a:sym typeface="Raleway"/>
                <a:hlinkClick r:id="rId2">
                  <a:extLst>
                    <a:ext uri="{A12FA001-AC4F-418D-AE19-62706E023703}">
                      <ahyp:hlinkClr val="tx"/>
                    </a:ext>
                  </a:extLst>
                </a:hlinkClick>
              </a:rPr>
              <a:t>https://www.tiktok.com/@sixjamielee/video/7116492535819734278</a:t>
            </a:r>
            <a:endParaRPr>
              <a:solidFill>
                <a:schemeClr val="dk1"/>
              </a:solidFill>
              <a:latin typeface="Raleway"/>
              <a:ea typeface="Raleway"/>
              <a:cs typeface="Raleway"/>
              <a:sym typeface="Raleway"/>
            </a:endParaRPr>
          </a:p>
          <a:p>
            <a:pPr indent="0" lvl="0" marL="0" rtl="0" algn="l">
              <a:spcBef>
                <a:spcPts val="0"/>
              </a:spcBef>
              <a:spcAft>
                <a:spcPts val="0"/>
              </a:spcAft>
              <a:buNone/>
            </a:pPr>
            <a:r>
              <a:rPr lang="nl">
                <a:solidFill>
                  <a:schemeClr val="dk1"/>
                </a:solidFill>
                <a:latin typeface="Raleway"/>
                <a:ea typeface="Raleway"/>
                <a:cs typeface="Raleway"/>
                <a:sym typeface="Raleway"/>
              </a:rPr>
              <a:t>Link TikTok Filmpje 2: </a:t>
            </a:r>
            <a:r>
              <a:rPr lang="nl" u="sng">
                <a:solidFill>
                  <a:srgbClr val="149CE6"/>
                </a:solidFill>
                <a:latin typeface="Raleway"/>
                <a:ea typeface="Raleway"/>
                <a:cs typeface="Raleway"/>
                <a:sym typeface="Raleway"/>
                <a:hlinkClick r:id="rId3">
                  <a:extLst>
                    <a:ext uri="{A12FA001-AC4F-418D-AE19-62706E023703}">
                      <ahyp:hlinkClr val="tx"/>
                    </a:ext>
                  </a:extLst>
                </a:hlinkClick>
              </a:rPr>
              <a:t>https://www.tiktok.com/@sixjamielee/video/7143635522387299589</a:t>
            </a:r>
            <a:endParaRPr sz="800">
              <a:latin typeface="Raleway"/>
              <a:ea typeface="Raleway"/>
              <a:cs typeface="Raleway"/>
              <a:sym typeface="Raleway"/>
            </a:endParaRPr>
          </a:p>
          <a:p>
            <a:pPr indent="0" lvl="0" marL="0" rtl="0" algn="l">
              <a:spcBef>
                <a:spcPts val="0"/>
              </a:spcBef>
              <a:spcAft>
                <a:spcPts val="0"/>
              </a:spcAft>
              <a:buNone/>
            </a:pPr>
            <a:r>
              <a:rPr lang="nl">
                <a:latin typeface="Raleway"/>
                <a:ea typeface="Raleway"/>
                <a:cs typeface="Raleway"/>
                <a:sym typeface="Raleway"/>
              </a:rPr>
              <a:t>(Antwoord onderaan in de notities ⬇⬇⬇)</a:t>
            </a:r>
            <a:endParaRPr>
              <a:latin typeface="Raleway"/>
              <a:ea typeface="Raleway"/>
              <a:cs typeface="Raleway"/>
              <a:sym typeface="Raleway"/>
            </a:endParaRPr>
          </a:p>
          <a:p>
            <a:pPr indent="0" lvl="0" marL="0" rtl="0" algn="l">
              <a:spcBef>
                <a:spcPts val="0"/>
              </a:spcBef>
              <a:spcAft>
                <a:spcPts val="0"/>
              </a:spcAft>
              <a:buNone/>
            </a:pPr>
            <a:r>
              <a:t/>
            </a:r>
            <a:endParaRPr sz="800">
              <a:latin typeface="Raleway"/>
              <a:ea typeface="Raleway"/>
              <a:cs typeface="Raleway"/>
              <a:sym typeface="Raleway"/>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b="1" lang="nl">
                <a:solidFill>
                  <a:schemeClr val="dk1"/>
                </a:solidFill>
                <a:latin typeface="Raleway"/>
                <a:ea typeface="Raleway"/>
                <a:cs typeface="Raleway"/>
                <a:sym typeface="Raleway"/>
              </a:rPr>
              <a:t>Filmpje 1</a:t>
            </a:r>
            <a:r>
              <a:rPr lang="nl">
                <a:solidFill>
                  <a:schemeClr val="dk1"/>
                </a:solidFill>
                <a:latin typeface="Raleway"/>
                <a:ea typeface="Raleway"/>
                <a:cs typeface="Raleway"/>
                <a:sym typeface="Raleway"/>
              </a:rPr>
              <a:t>: Dit filmpje bevat geen reclame.</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rPr b="1" lang="nl">
                <a:latin typeface="Raleway"/>
                <a:ea typeface="Raleway"/>
                <a:cs typeface="Raleway"/>
                <a:sym typeface="Raleway"/>
              </a:rPr>
              <a:t>Filmpje 2</a:t>
            </a:r>
            <a:r>
              <a:rPr lang="nl">
                <a:latin typeface="Raleway"/>
                <a:ea typeface="Raleway"/>
                <a:cs typeface="Raleway"/>
                <a:sym typeface="Raleway"/>
              </a:rPr>
              <a:t>: Dit filmpje bevat reclame, en is een voorbeeld van </a:t>
            </a:r>
            <a:r>
              <a:rPr b="1" lang="nl">
                <a:latin typeface="Raleway"/>
                <a:ea typeface="Raleway"/>
                <a:cs typeface="Raleway"/>
                <a:sym typeface="Raleway"/>
              </a:rPr>
              <a:t>influencer marketing</a:t>
            </a:r>
            <a:r>
              <a:rPr lang="nl">
                <a:latin typeface="Raleway"/>
                <a:ea typeface="Raleway"/>
                <a:cs typeface="Raleway"/>
                <a:sym typeface="Raleway"/>
              </a:rPr>
              <a:t>. Leerlingen op deze leeftijd hebben het vaak nog moeilijk om te beseffen dat dergelijke filmpjes ook reclame zijn en bedoeld zijn om een product te verkopen.</a:t>
            </a:r>
            <a:endParaRPr>
              <a:latin typeface="Raleway"/>
              <a:ea typeface="Raleway"/>
              <a:cs typeface="Raleway"/>
              <a:sym typeface="Raleway"/>
            </a:endParaRPr>
          </a:p>
          <a:p>
            <a:pPr indent="0" lvl="0" marL="0" rtl="0" algn="l">
              <a:spcBef>
                <a:spcPts val="0"/>
              </a:spcBef>
              <a:spcAft>
                <a:spcPts val="0"/>
              </a:spcAft>
              <a:buNone/>
            </a:pPr>
            <a:r>
              <a:rPr lang="nl">
                <a:latin typeface="Raleway"/>
                <a:ea typeface="Raleway"/>
                <a:cs typeface="Raleway"/>
                <a:sym typeface="Raleway"/>
              </a:rPr>
              <a:t>Als u wil en er de tijd voor heeft, kan het ook interessant zijn om de link naar het filmpje te openen in een webbrowser. Daar kan u de leerlingen wijzen op de #advertentie tag, of de comments onder het filmpje bekijken waarop je kan zien dat gebruikers praten over het product.</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just">
              <a:lnSpc>
                <a:spcPct val="115000"/>
              </a:lnSpc>
              <a:spcBef>
                <a:spcPts val="1200"/>
              </a:spcBef>
              <a:spcAft>
                <a:spcPts val="0"/>
              </a:spcAft>
              <a:buClr>
                <a:schemeClr val="dk1"/>
              </a:buClr>
              <a:buSzPts val="1100"/>
              <a:buFont typeface="Arial"/>
              <a:buNone/>
            </a:pPr>
            <a:r>
              <a:rPr b="1" lang="nl">
                <a:solidFill>
                  <a:schemeClr val="dk1"/>
                </a:solidFill>
                <a:latin typeface="Raleway"/>
                <a:ea typeface="Raleway"/>
                <a:cs typeface="Raleway"/>
                <a:sym typeface="Raleway"/>
              </a:rPr>
              <a:t>Wat is influencer marketing?</a:t>
            </a:r>
            <a:endParaRPr b="1">
              <a:solidFill>
                <a:schemeClr val="dk1"/>
              </a:solidFill>
              <a:latin typeface="Raleway"/>
              <a:ea typeface="Raleway"/>
              <a:cs typeface="Raleway"/>
              <a:sym typeface="Raleway"/>
            </a:endParaRPr>
          </a:p>
          <a:p>
            <a:pPr indent="0" lvl="0" marL="0" rtl="0" algn="just">
              <a:lnSpc>
                <a:spcPct val="115000"/>
              </a:lnSpc>
              <a:spcBef>
                <a:spcPts val="400"/>
              </a:spcBef>
              <a:spcAft>
                <a:spcPts val="0"/>
              </a:spcAft>
              <a:buClr>
                <a:schemeClr val="dk1"/>
              </a:buClr>
              <a:buSzPts val="1100"/>
              <a:buFont typeface="Arial"/>
              <a:buNone/>
            </a:pPr>
            <a:r>
              <a:rPr lang="nl" sz="1204">
                <a:solidFill>
                  <a:schemeClr val="dk1"/>
                </a:solidFill>
                <a:latin typeface="Raleway"/>
                <a:ea typeface="Raleway"/>
                <a:cs typeface="Raleway"/>
                <a:sym typeface="Raleway"/>
              </a:rPr>
              <a:t>Influencer marketing is een reclametechniek waarbij influencers betaald worden door merken/bedrijven om hun producten/diensten te promoten op sociale media. Influencers hebben namelijk een groot online netwerk, waarop ze een invloed kunnen uitoefenen.</a:t>
            </a:r>
            <a:endParaRPr>
              <a:latin typeface="Raleway"/>
              <a:ea typeface="Raleway"/>
              <a:cs typeface="Raleway"/>
              <a:sym typeface="Raleway"/>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ff496d3c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ff496d3c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latin typeface="Raleway"/>
                <a:ea typeface="Raleway"/>
                <a:cs typeface="Raleway"/>
                <a:sym typeface="Raleway"/>
              </a:rPr>
              <a:t>Link filmpje: </a:t>
            </a:r>
            <a:r>
              <a:rPr lang="nl" u="sng">
                <a:solidFill>
                  <a:schemeClr val="hlink"/>
                </a:solidFill>
                <a:latin typeface="Raleway"/>
                <a:ea typeface="Raleway"/>
                <a:cs typeface="Raleway"/>
                <a:sym typeface="Raleway"/>
                <a:hlinkClick r:id="rId2"/>
              </a:rPr>
              <a:t>https://www.youtube.com/watch?v=eyvGuK59RNA</a:t>
            </a:r>
            <a:endParaRPr>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nl">
                <a:solidFill>
                  <a:schemeClr val="dk1"/>
                </a:solidFill>
                <a:latin typeface="Raleway"/>
                <a:ea typeface="Raleway"/>
                <a:cs typeface="Raleway"/>
                <a:sym typeface="Raleway"/>
              </a:rPr>
              <a:t>(Meer uitleg onderaan in de notities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Wat voor filmpje is dit?</a:t>
            </a:r>
            <a:endParaRPr b="1" sz="12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rPr lang="nl" sz="1200">
                <a:solidFill>
                  <a:schemeClr val="dk1"/>
                </a:solidFill>
                <a:latin typeface="Raleway"/>
                <a:ea typeface="Raleway"/>
                <a:cs typeface="Raleway"/>
                <a:sym typeface="Raleway"/>
              </a:rPr>
              <a:t>Het is een aankondiging van Pizza Hut waarin ze vermelden dat zij vanaf nu Remco Evenepoel als hun nieuwe gezicht in reclamecampagnes zullen gebruiken.</a:t>
            </a:r>
            <a:endParaRPr sz="12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speelt Remco Evenepoel mee in een filmpje over pizza’s?</a:t>
            </a:r>
            <a:endParaRPr b="1" sz="12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rPr lang="nl" sz="1200">
                <a:solidFill>
                  <a:schemeClr val="dk1"/>
                </a:solidFill>
                <a:latin typeface="Raleway"/>
                <a:ea typeface="Raleway"/>
                <a:cs typeface="Raleway"/>
                <a:sym typeface="Raleway"/>
              </a:rPr>
              <a:t>Omdat hij een bekend persoon is. Het product wordt aanbevolen en geassocieerd met een iemand die wegens zijn/haar bekendheid frequent in de media komt. Vergelijkbaar met een </a:t>
            </a:r>
            <a:r>
              <a:rPr lang="nl" sz="1200" u="sng">
                <a:solidFill>
                  <a:srgbClr val="1155CC"/>
                </a:solidFill>
                <a:latin typeface="Raleway"/>
                <a:ea typeface="Raleway"/>
                <a:cs typeface="Raleway"/>
                <a:sym typeface="Raleway"/>
                <a:hlinkClick r:id="rId3">
                  <a:extLst>
                    <a:ext uri="{A12FA001-AC4F-418D-AE19-62706E023703}">
                      <ahyp:hlinkClr val="tx"/>
                    </a:ext>
                  </a:extLst>
                </a:hlinkClick>
              </a:rPr>
              <a:t>influencer</a:t>
            </a:r>
            <a:r>
              <a:rPr lang="nl" sz="1200">
                <a:solidFill>
                  <a:schemeClr val="dk1"/>
                </a:solidFill>
                <a:latin typeface="Raleway"/>
                <a:ea typeface="Raleway"/>
                <a:cs typeface="Raleway"/>
                <a:sym typeface="Raleway"/>
              </a:rPr>
              <a:t>. Bij bekende personen is de kloof tussen product en roem echter vaak opvallender (Als Remco in de media komt tijdens een wedstrijd is het duidelijk dat hij niet bezig is met reclame te maken. Bij influencers is dit vaak minder duidelijk). </a:t>
            </a:r>
            <a:endParaRPr b="1" sz="1200">
              <a:solidFill>
                <a:schemeClr val="dk1"/>
              </a:solidFill>
              <a:latin typeface="Raleway"/>
              <a:ea typeface="Raleway"/>
              <a:cs typeface="Raleway"/>
              <a:sym typeface="Raleway"/>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ff496d3ce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ff496d3ce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latin typeface="Raleway"/>
                <a:ea typeface="Raleway"/>
                <a:cs typeface="Raleway"/>
                <a:sym typeface="Raleway"/>
              </a:rPr>
              <a:t>Link Filmpje: </a:t>
            </a:r>
            <a:r>
              <a:rPr lang="nl" sz="1200" u="sng">
                <a:solidFill>
                  <a:schemeClr val="hlink"/>
                </a:solidFill>
                <a:latin typeface="Raleway"/>
                <a:ea typeface="Raleway"/>
                <a:cs typeface="Raleway"/>
                <a:sym typeface="Raleway"/>
                <a:hlinkClick r:id="rId2"/>
              </a:rPr>
              <a:t>https://vimeo.com/111076177</a:t>
            </a:r>
            <a:endParaRPr sz="1200">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nl">
                <a:solidFill>
                  <a:schemeClr val="dk1"/>
                </a:solidFill>
                <a:latin typeface="Raleway"/>
                <a:ea typeface="Raleway"/>
                <a:cs typeface="Raleway"/>
                <a:sym typeface="Raleway"/>
              </a:rPr>
              <a:t>(Meer uitleg onderaan in de notities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Waarover gaat dit filmpje?</a:t>
            </a:r>
            <a:endParaRPr b="1" sz="12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rPr lang="nl" sz="1200">
                <a:solidFill>
                  <a:schemeClr val="dk1"/>
                </a:solidFill>
                <a:latin typeface="Raleway"/>
                <a:ea typeface="Raleway"/>
                <a:cs typeface="Raleway"/>
                <a:sym typeface="Raleway"/>
              </a:rPr>
              <a:t>Hierin maakt iemand een echte hamburger en een “reclame” hamburger.</a:t>
            </a:r>
            <a:endParaRPr b="1"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Welke hamburger ziet er het lekkerste uit?</a:t>
            </a:r>
            <a:endParaRPr b="1" sz="12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rPr lang="nl" sz="1200">
                <a:solidFill>
                  <a:schemeClr val="dk1"/>
                </a:solidFill>
                <a:latin typeface="Raleway"/>
                <a:ea typeface="Raleway"/>
                <a:cs typeface="Raleway"/>
                <a:sym typeface="Raleway"/>
              </a:rPr>
              <a:t>De reclame hamburger is zo belicht en bewerkt om er zo smakelijk mogelijk uit te zien.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Welke hamburger smaakt het lekkerste denk je?</a:t>
            </a:r>
            <a:endParaRPr b="1" sz="12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rPr lang="nl" sz="1200">
                <a:solidFill>
                  <a:schemeClr val="dk1"/>
                </a:solidFill>
                <a:latin typeface="Raleway"/>
                <a:ea typeface="Raleway"/>
                <a:cs typeface="Raleway"/>
                <a:sym typeface="Raleway"/>
              </a:rPr>
              <a:t>De echte hamburger heeft geen karton, verf, spelden en watten. Bovendien zijn de saus en de </a:t>
            </a:r>
            <a:r>
              <a:rPr lang="nl" sz="1200">
                <a:solidFill>
                  <a:schemeClr val="dk1"/>
                </a:solidFill>
                <a:latin typeface="Raleway"/>
                <a:ea typeface="Raleway"/>
                <a:cs typeface="Raleway"/>
                <a:sym typeface="Raleway"/>
              </a:rPr>
              <a:t>ingrediënten</a:t>
            </a:r>
            <a:r>
              <a:rPr lang="nl" sz="1200">
                <a:solidFill>
                  <a:schemeClr val="dk1"/>
                </a:solidFill>
                <a:latin typeface="Raleway"/>
                <a:ea typeface="Raleway"/>
                <a:cs typeface="Raleway"/>
                <a:sym typeface="Raleway"/>
              </a:rPr>
              <a:t> waarschijnlijk veel gelijker verdeeld.</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Waarom zien dingen in reclame er soms beter uit dan in het echt?</a:t>
            </a:r>
            <a:endParaRPr b="1" sz="12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rPr lang="nl" sz="1200">
                <a:solidFill>
                  <a:schemeClr val="dk1"/>
                </a:solidFill>
                <a:latin typeface="Raleway"/>
                <a:ea typeface="Raleway"/>
                <a:cs typeface="Raleway"/>
                <a:sym typeface="Raleway"/>
              </a:rPr>
              <a:t>Als producten er smakelijk uitzien, wordt onze honger spontaan geprikkeld, en zullen we sneller geneigd zijn dit product te kopen of te willen proeven.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Wie heeft er honger gekregen? 🙃</a:t>
            </a:r>
            <a:endParaRPr sz="1200">
              <a:solidFill>
                <a:schemeClr val="dk1"/>
              </a:solidFill>
              <a:latin typeface="Raleway"/>
              <a:ea typeface="Raleway"/>
              <a:cs typeface="Raleway"/>
              <a:sym typeface="Raleway"/>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latin typeface="Raleway"/>
                <a:ea typeface="Raleway"/>
                <a:cs typeface="Raleway"/>
                <a:sym typeface="Raleway"/>
              </a:rPr>
              <a:t>Link Quiz **: </a:t>
            </a:r>
            <a:r>
              <a:rPr lang="nl" u="sng">
                <a:solidFill>
                  <a:schemeClr val="hlink"/>
                </a:solidFill>
                <a:latin typeface="Raleway"/>
                <a:ea typeface="Raleway"/>
                <a:cs typeface="Raleway"/>
                <a:sym typeface="Raleway"/>
                <a:hlinkClick r:id="rId2"/>
              </a:rPr>
              <a:t>https://deschaalvanm.qualifioapp.com/quiz/1090178_2637/%20DSVM-Publi-Ville-ReclametechniekenQuiz%20.html</a:t>
            </a:r>
            <a:r>
              <a:rPr lang="nl">
                <a:latin typeface="Raleway"/>
                <a:ea typeface="Raleway"/>
                <a:cs typeface="Raleway"/>
                <a:sym typeface="Raleway"/>
              </a:rPr>
              <a:t> </a:t>
            </a:r>
            <a:endParaRPr>
              <a:latin typeface="Raleway"/>
              <a:ea typeface="Raleway"/>
              <a:cs typeface="Raleway"/>
              <a:sym typeface="Raleway"/>
            </a:endParaRPr>
          </a:p>
          <a:p>
            <a:pPr indent="0" lvl="0" marL="0" rtl="0" algn="l">
              <a:spcBef>
                <a:spcPts val="1840"/>
              </a:spcBef>
              <a:spcAft>
                <a:spcPts val="0"/>
              </a:spcAft>
              <a:buClr>
                <a:schemeClr val="dk1"/>
              </a:buClr>
              <a:buSzPts val="1100"/>
              <a:buFont typeface="Arial"/>
              <a:buNone/>
            </a:pPr>
            <a:r>
              <a:rPr lang="nl" sz="1200">
                <a:solidFill>
                  <a:schemeClr val="dk1"/>
                </a:solidFill>
                <a:latin typeface="Raleway"/>
                <a:ea typeface="Raleway"/>
                <a:cs typeface="Raleway"/>
                <a:sym typeface="Raleway"/>
              </a:rPr>
              <a:t>Speel de Quiz over reclametechnieken. </a:t>
            </a:r>
            <a:endParaRPr sz="1200">
              <a:solidFill>
                <a:schemeClr val="dk1"/>
              </a:solidFill>
              <a:latin typeface="Raleway"/>
              <a:ea typeface="Raleway"/>
              <a:cs typeface="Raleway"/>
              <a:sym typeface="Raleway"/>
            </a:endParaRPr>
          </a:p>
          <a:p>
            <a:pPr indent="0" lvl="0" marL="0" marR="364912" rtl="0" algn="l">
              <a:lnSpc>
                <a:spcPct val="112465"/>
              </a:lnSpc>
              <a:spcBef>
                <a:spcPts val="220"/>
              </a:spcBef>
              <a:spcAft>
                <a:spcPts val="0"/>
              </a:spcAft>
              <a:buClr>
                <a:schemeClr val="dk1"/>
              </a:buClr>
              <a:buSzPts val="1100"/>
              <a:buFont typeface="Arial"/>
              <a:buNone/>
            </a:pPr>
            <a:r>
              <a:t/>
            </a:r>
            <a:endParaRPr sz="1200">
              <a:solidFill>
                <a:schemeClr val="dk1"/>
              </a:solidFill>
              <a:highlight>
                <a:srgbClr val="CFE2F3"/>
              </a:highlight>
            </a:endParaRPr>
          </a:p>
          <a:p>
            <a:pPr indent="-304800" lvl="0" marL="457200" marR="364912" rtl="0" algn="l">
              <a:lnSpc>
                <a:spcPct val="112465"/>
              </a:lnSpc>
              <a:spcBef>
                <a:spcPts val="220"/>
              </a:spcBef>
              <a:spcAft>
                <a:spcPts val="0"/>
              </a:spcAft>
              <a:buClr>
                <a:schemeClr val="dk1"/>
              </a:buClr>
              <a:buSzPts val="1200"/>
              <a:buChar char="❖"/>
            </a:pPr>
            <a:r>
              <a:rPr lang="nl" sz="1200">
                <a:solidFill>
                  <a:schemeClr val="dk1"/>
                </a:solidFill>
                <a:highlight>
                  <a:srgbClr val="CFE2F3"/>
                </a:highlight>
              </a:rPr>
              <a:t> </a:t>
            </a:r>
            <a:r>
              <a:rPr lang="nl" sz="1200">
                <a:solidFill>
                  <a:schemeClr val="dk1"/>
                </a:solidFill>
                <a:highlight>
                  <a:srgbClr val="CFE2F3"/>
                </a:highlight>
                <a:latin typeface="Raleway"/>
                <a:ea typeface="Raleway"/>
                <a:cs typeface="Raleway"/>
                <a:sym typeface="Raleway"/>
              </a:rPr>
              <a:t>TIP: Vaak vinden leerlingen dat meerdere antwoorden mogelijk zijn.</a:t>
            </a:r>
            <a:r>
              <a:rPr lang="nl" sz="1200">
                <a:solidFill>
                  <a:schemeClr val="dk1"/>
                </a:solidFill>
                <a:latin typeface="Raleway"/>
                <a:ea typeface="Raleway"/>
                <a:cs typeface="Raleway"/>
                <a:sym typeface="Raleway"/>
              </a:rPr>
              <a:t> </a:t>
            </a:r>
            <a:r>
              <a:rPr lang="nl" sz="1200">
                <a:solidFill>
                  <a:schemeClr val="dk1"/>
                </a:solidFill>
                <a:highlight>
                  <a:srgbClr val="CFE2F3"/>
                </a:highlight>
                <a:latin typeface="Raleway"/>
                <a:ea typeface="Raleway"/>
                <a:cs typeface="Raleway"/>
                <a:sym typeface="Raleway"/>
              </a:rPr>
              <a:t>Dit is zeker zo; uiteraard combineren reclamemakers vaak veel</a:t>
            </a:r>
            <a:r>
              <a:rPr lang="nl" sz="1200">
                <a:solidFill>
                  <a:schemeClr val="dk1"/>
                </a:solidFill>
                <a:latin typeface="Raleway"/>
                <a:ea typeface="Raleway"/>
                <a:cs typeface="Raleway"/>
                <a:sym typeface="Raleway"/>
              </a:rPr>
              <a:t> </a:t>
            </a:r>
            <a:r>
              <a:rPr lang="nl" sz="1200">
                <a:solidFill>
                  <a:schemeClr val="dk1"/>
                </a:solidFill>
                <a:highlight>
                  <a:srgbClr val="CFE2F3"/>
                </a:highlight>
                <a:latin typeface="Raleway"/>
                <a:ea typeface="Raleway"/>
                <a:cs typeface="Raleway"/>
                <a:sym typeface="Raleway"/>
              </a:rPr>
              <a:t>trucjes! </a:t>
            </a:r>
            <a:r>
              <a:rPr b="1" lang="nl" sz="1200">
                <a:solidFill>
                  <a:schemeClr val="dk1"/>
                </a:solidFill>
                <a:highlight>
                  <a:srgbClr val="CFE2F3"/>
                </a:highlight>
                <a:latin typeface="Raleway"/>
                <a:ea typeface="Raleway"/>
                <a:cs typeface="Raleway"/>
                <a:sym typeface="Raleway"/>
              </a:rPr>
              <a:t>Vraag hun om het antwoord te kiezen dat echt wel het</a:t>
            </a:r>
            <a:r>
              <a:rPr b="1" lang="nl" sz="1200">
                <a:solidFill>
                  <a:schemeClr val="dk1"/>
                </a:solidFill>
                <a:latin typeface="Raleway"/>
                <a:ea typeface="Raleway"/>
                <a:cs typeface="Raleway"/>
                <a:sym typeface="Raleway"/>
              </a:rPr>
              <a:t> </a:t>
            </a:r>
            <a:r>
              <a:rPr b="1" lang="nl" sz="1200">
                <a:solidFill>
                  <a:schemeClr val="dk1"/>
                </a:solidFill>
                <a:highlight>
                  <a:srgbClr val="CFE2F3"/>
                </a:highlight>
                <a:latin typeface="Raleway"/>
                <a:ea typeface="Raleway"/>
                <a:cs typeface="Raleway"/>
                <a:sym typeface="Raleway"/>
              </a:rPr>
              <a:t>beste bij het voorbeeld past.</a:t>
            </a:r>
            <a:r>
              <a:rPr b="1" lang="nl" sz="1200">
                <a:solidFill>
                  <a:schemeClr val="dk1"/>
                </a:solidFill>
                <a:latin typeface="Raleway"/>
                <a:ea typeface="Raleway"/>
                <a:cs typeface="Raleway"/>
                <a:sym typeface="Raleway"/>
              </a:rPr>
              <a:t> </a:t>
            </a:r>
            <a:endParaRPr b="1" sz="1200">
              <a:solidFill>
                <a:schemeClr val="dk1"/>
              </a:solidFill>
              <a:latin typeface="Raleway"/>
              <a:ea typeface="Raleway"/>
              <a:cs typeface="Raleway"/>
              <a:sym typeface="Raleway"/>
            </a:endParaRPr>
          </a:p>
          <a:p>
            <a:pPr indent="-219913" lvl="0" marL="935888" marR="364912" rtl="0" algn="l">
              <a:lnSpc>
                <a:spcPct val="112465"/>
              </a:lnSpc>
              <a:spcBef>
                <a:spcPts val="220"/>
              </a:spcBef>
              <a:spcAft>
                <a:spcPts val="0"/>
              </a:spcAft>
              <a:buClr>
                <a:schemeClr val="dk1"/>
              </a:buClr>
              <a:buSzPts val="1100"/>
              <a:buFont typeface="Arial"/>
              <a:buNone/>
            </a:pPr>
            <a:r>
              <a:t/>
            </a:r>
            <a:endParaRPr b="1" sz="1200">
              <a:solidFill>
                <a:schemeClr val="dk1"/>
              </a:solidFill>
              <a:latin typeface="Raleway"/>
              <a:ea typeface="Raleway"/>
              <a:cs typeface="Raleway"/>
              <a:sym typeface="Raleway"/>
            </a:endParaRPr>
          </a:p>
          <a:p>
            <a:pPr indent="0" lvl="0" marL="0" marR="364912" rtl="0" algn="l">
              <a:lnSpc>
                <a:spcPct val="112465"/>
              </a:lnSpc>
              <a:spcBef>
                <a:spcPts val="220"/>
              </a:spcBef>
              <a:spcAft>
                <a:spcPts val="0"/>
              </a:spcAft>
              <a:buClr>
                <a:schemeClr val="dk1"/>
              </a:buClr>
              <a:buSzPts val="1100"/>
              <a:buFont typeface="Arial"/>
              <a:buNone/>
            </a:pPr>
            <a:r>
              <a:rPr b="1" lang="nl" sz="1200">
                <a:solidFill>
                  <a:schemeClr val="dk1"/>
                </a:solidFill>
                <a:latin typeface="Raleway"/>
                <a:ea typeface="Raleway"/>
                <a:cs typeface="Raleway"/>
                <a:sym typeface="Raleway"/>
              </a:rPr>
              <a:t>Extra vragen bij de quiz:</a:t>
            </a:r>
            <a:endParaRPr b="1" sz="1200">
              <a:solidFill>
                <a:schemeClr val="dk1"/>
              </a:solidFill>
              <a:latin typeface="Raleway"/>
              <a:ea typeface="Raleway"/>
              <a:cs typeface="Raleway"/>
              <a:sym typeface="Raleway"/>
            </a:endParaRPr>
          </a:p>
          <a:p>
            <a:pPr indent="0" lvl="0" marL="0" marR="364912" rtl="0" algn="l">
              <a:lnSpc>
                <a:spcPct val="112465"/>
              </a:lnSpc>
              <a:spcBef>
                <a:spcPts val="220"/>
              </a:spcBef>
              <a:spcAft>
                <a:spcPts val="0"/>
              </a:spcAft>
              <a:buClr>
                <a:schemeClr val="dk1"/>
              </a:buClr>
              <a:buSzPts val="1100"/>
              <a:buFont typeface="Arial"/>
              <a:buNone/>
            </a:pPr>
            <a:r>
              <a:t/>
            </a:r>
            <a:endParaRPr b="1" sz="1200">
              <a:solidFill>
                <a:schemeClr val="dk1"/>
              </a:solidFill>
              <a:latin typeface="Raleway"/>
              <a:ea typeface="Raleway"/>
              <a:cs typeface="Raleway"/>
              <a:sym typeface="Raleway"/>
            </a:endParaRPr>
          </a:p>
          <a:p>
            <a:pPr indent="-304800" lvl="0" marL="457200" marR="364912" rtl="0" algn="l">
              <a:lnSpc>
                <a:spcPct val="112465"/>
              </a:lnSpc>
              <a:spcBef>
                <a:spcPts val="22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Is er een reclamespot waarvan jij denkt ‘dat hebben ze echt goed gevonden’? </a:t>
            </a:r>
            <a:endParaRPr b="1" sz="1200">
              <a:solidFill>
                <a:schemeClr val="dk1"/>
              </a:solidFill>
              <a:latin typeface="Raleway"/>
              <a:ea typeface="Raleway"/>
              <a:cs typeface="Raleway"/>
              <a:sym typeface="Raleway"/>
            </a:endParaRPr>
          </a:p>
          <a:p>
            <a:pPr indent="-304800" lvl="0" marL="457200" marR="364912" rtl="0" algn="l">
              <a:lnSpc>
                <a:spcPct val="112465"/>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om even na te denken of ze </a:t>
            </a:r>
            <a:r>
              <a:rPr b="1" lang="nl" sz="1200">
                <a:solidFill>
                  <a:schemeClr val="dk1"/>
                </a:solidFill>
                <a:latin typeface="Raleway"/>
                <a:ea typeface="Raleway"/>
                <a:cs typeface="Raleway"/>
                <a:sym typeface="Raleway"/>
              </a:rPr>
              <a:t>nog trucjes kennen die reclamemakers gebruiken</a:t>
            </a:r>
            <a:r>
              <a:rPr lang="nl" sz="1200">
                <a:solidFill>
                  <a:schemeClr val="dk1"/>
                </a:solidFill>
                <a:latin typeface="Raleway"/>
                <a:ea typeface="Raleway"/>
                <a:cs typeface="Raleway"/>
                <a:sym typeface="Raleway"/>
              </a:rPr>
              <a:t>. </a:t>
            </a:r>
            <a:endParaRPr sz="1200">
              <a:solidFill>
                <a:schemeClr val="dk1"/>
              </a:solidFill>
              <a:latin typeface="Raleway"/>
              <a:ea typeface="Raleway"/>
              <a:cs typeface="Raleway"/>
              <a:sym typeface="Raleway"/>
            </a:endParaRPr>
          </a:p>
          <a:p>
            <a:pPr indent="-304800" lvl="1" marL="914400" marR="364912" rtl="0" algn="l">
              <a:lnSpc>
                <a:spcPct val="112465"/>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Laat hen deze opschrijven vooraan op het bord of noteer deze zelf.</a:t>
            </a:r>
            <a:endParaRPr sz="1200">
              <a:solidFill>
                <a:schemeClr val="dk1"/>
              </a:solidFill>
              <a:latin typeface="Raleway"/>
              <a:ea typeface="Raleway"/>
              <a:cs typeface="Raleway"/>
              <a:sym typeface="Raleway"/>
            </a:endParaRPr>
          </a:p>
          <a:p>
            <a:pPr indent="-304800" lvl="2" marL="1371600" marR="364912" rtl="0" algn="l">
              <a:lnSpc>
                <a:spcPct val="112465"/>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Vergelijk met de lijst van trucjes in de informatie voor de leerkracht. Van welke trucjes zijn je leerlingen zich nog niet bewust? Coach hen en vul aan. </a:t>
            </a:r>
            <a:endParaRPr sz="1200">
              <a:solidFill>
                <a:schemeClr val="dk1"/>
              </a:solidFill>
              <a:latin typeface="Raleway"/>
              <a:ea typeface="Raleway"/>
              <a:cs typeface="Raleway"/>
              <a:sym typeface="Raleway"/>
            </a:endParaRPr>
          </a:p>
          <a:p>
            <a:pPr indent="-304800" lvl="1" marL="914400" marR="364912" rtl="0" algn="l">
              <a:lnSpc>
                <a:spcPct val="112465"/>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Heb je al eens meegedaan aan een wedstrijd voor een merk? </a:t>
            </a:r>
            <a:endParaRPr sz="1200">
              <a:solidFill>
                <a:schemeClr val="dk1"/>
              </a:solidFill>
            </a:endParaRPr>
          </a:p>
          <a:p>
            <a:pPr indent="-304800" lvl="1" marL="914400" marR="364912" rtl="0" algn="l">
              <a:lnSpc>
                <a:spcPct val="112465"/>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Welke reclames onthouden mensen meestal of worden veel gedeeld? (Grappig/schattig) </a:t>
            </a:r>
            <a:endParaRPr>
              <a:latin typeface="Raleway"/>
              <a:ea typeface="Raleway"/>
              <a:cs typeface="Raleway"/>
              <a:sym typeface="Raleway"/>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l" sz="1204">
                <a:solidFill>
                  <a:schemeClr val="dk1"/>
                </a:solidFill>
                <a:latin typeface="Raleway"/>
                <a:ea typeface="Raleway"/>
                <a:cs typeface="Raleway"/>
                <a:sym typeface="Raleway"/>
              </a:rPr>
              <a:t>Opgelet, </a:t>
            </a:r>
            <a:r>
              <a:rPr b="1" lang="nl" sz="1204">
                <a:solidFill>
                  <a:schemeClr val="dk1"/>
                </a:solidFill>
                <a:latin typeface="Raleway"/>
                <a:ea typeface="Raleway"/>
                <a:cs typeface="Raleway"/>
                <a:sym typeface="Raleway"/>
              </a:rPr>
              <a:t>slide met animaties.</a:t>
            </a:r>
            <a:r>
              <a:rPr lang="nl" sz="1204">
                <a:solidFill>
                  <a:schemeClr val="dk1"/>
                </a:solidFill>
                <a:latin typeface="Raleway"/>
                <a:ea typeface="Raleway"/>
                <a:cs typeface="Raleway"/>
                <a:sym typeface="Raleway"/>
              </a:rPr>
              <a:t> Bij elke klik komt het gebruikte reclametrucje tevoorschijn.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4">
              <a:solidFill>
                <a:schemeClr val="dk1"/>
              </a:solidFill>
              <a:latin typeface="Raleway"/>
              <a:ea typeface="Raleway"/>
              <a:cs typeface="Raleway"/>
              <a:sym typeface="Raleway"/>
            </a:endParaRPr>
          </a:p>
          <a:p>
            <a:pPr indent="0" lvl="0" marL="0" rtl="0" algn="l">
              <a:lnSpc>
                <a:spcPct val="115000"/>
              </a:lnSpc>
              <a:spcBef>
                <a:spcPts val="1400"/>
              </a:spcBef>
              <a:spcAft>
                <a:spcPts val="0"/>
              </a:spcAft>
              <a:buClr>
                <a:schemeClr val="dk1"/>
              </a:buClr>
              <a:buSzPts val="1100"/>
              <a:buFont typeface="Arial"/>
              <a:buNone/>
            </a:pPr>
            <a:r>
              <a:rPr b="1" lang="nl" sz="1200">
                <a:solidFill>
                  <a:schemeClr val="dk1"/>
                </a:solidFill>
              </a:rPr>
              <a:t>Wat zijn de verschillende trucjes die reclamemakers gebruiken?</a:t>
            </a:r>
            <a:br>
              <a:rPr b="1" lang="nl" sz="1200">
                <a:solidFill>
                  <a:schemeClr val="dk1"/>
                </a:solidFill>
              </a:rPr>
            </a:br>
            <a:endParaRPr b="1" sz="1200">
              <a:solidFill>
                <a:schemeClr val="dk1"/>
              </a:solidFill>
            </a:endParaRPr>
          </a:p>
          <a:p>
            <a:pPr indent="-304800" lvl="0" marL="457200" rtl="0" algn="l">
              <a:lnSpc>
                <a:spcPct val="115000"/>
              </a:lnSpc>
              <a:spcBef>
                <a:spcPts val="40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Grappig</a:t>
            </a:r>
            <a:r>
              <a:rPr lang="nl" sz="1200">
                <a:solidFill>
                  <a:schemeClr val="dk1"/>
                </a:solidFill>
                <a:latin typeface="Raleway"/>
                <a:ea typeface="Raleway"/>
                <a:cs typeface="Raleway"/>
                <a:sym typeface="Raleway"/>
              </a:rPr>
              <a:t>: Rreclame die jou doet lachen)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Schattig</a:t>
            </a:r>
            <a:r>
              <a:rPr lang="nl" sz="1200">
                <a:solidFill>
                  <a:schemeClr val="dk1"/>
                </a:solidFill>
                <a:latin typeface="Raleway"/>
                <a:ea typeface="Raleway"/>
                <a:cs typeface="Raleway"/>
                <a:sym typeface="Raleway"/>
              </a:rPr>
              <a:t>: Reclame die je schattig vindt)</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De consument associeert hierdoor positieve gevoelens met het product.</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Kortingen</a:t>
            </a:r>
            <a:r>
              <a:rPr lang="nl" sz="1200">
                <a:solidFill>
                  <a:schemeClr val="dk1"/>
                </a:solidFill>
                <a:latin typeface="Raleway"/>
                <a:ea typeface="Raleway"/>
                <a:cs typeface="Raleway"/>
                <a:sym typeface="Raleway"/>
              </a:rPr>
              <a:t>: Geven het gevoel dat je geluk hebt gehad en geld uitspaart. Zeker als hier een tijdslimiet op staat hebben consumenten schrik dat ze hun kans zullen missen.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Wedstrijd</a:t>
            </a:r>
            <a:r>
              <a:rPr lang="nl" sz="1200">
                <a:solidFill>
                  <a:schemeClr val="dk1"/>
                </a:solidFill>
                <a:latin typeface="Raleway"/>
                <a:ea typeface="Raleway"/>
                <a:cs typeface="Raleway"/>
                <a:sym typeface="Raleway"/>
              </a:rPr>
              <a:t>: De consument engageert zich met het product onder het vooruitzicht van iets te winnen.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1400"/>
              </a:spcBef>
              <a:spcAft>
                <a:spcPts val="400"/>
              </a:spcAft>
              <a:buClr>
                <a:schemeClr val="dk1"/>
              </a:buClr>
              <a:buSzPts val="1100"/>
              <a:buFont typeface="Arial"/>
              <a:buNone/>
            </a:pPr>
            <a:r>
              <a:t/>
            </a:r>
            <a:endParaRPr b="1" sz="1200">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l" sz="1204">
                <a:solidFill>
                  <a:schemeClr val="dk1"/>
                </a:solidFill>
                <a:latin typeface="Raleway"/>
                <a:ea typeface="Raleway"/>
                <a:cs typeface="Raleway"/>
                <a:sym typeface="Raleway"/>
              </a:rPr>
              <a:t>Opgelet, </a:t>
            </a:r>
            <a:r>
              <a:rPr b="1" lang="nl" sz="1204">
                <a:solidFill>
                  <a:schemeClr val="dk1"/>
                </a:solidFill>
                <a:latin typeface="Raleway"/>
                <a:ea typeface="Raleway"/>
                <a:cs typeface="Raleway"/>
                <a:sym typeface="Raleway"/>
              </a:rPr>
              <a:t>slide met animaties.</a:t>
            </a:r>
            <a:r>
              <a:rPr lang="nl" sz="1204">
                <a:solidFill>
                  <a:schemeClr val="dk1"/>
                </a:solidFill>
                <a:latin typeface="Raleway"/>
                <a:ea typeface="Raleway"/>
                <a:cs typeface="Raleway"/>
                <a:sym typeface="Raleway"/>
              </a:rPr>
              <a:t> Bij elke klik komt het gebruikte reclametrucje tevoorschijn.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4">
              <a:solidFill>
                <a:schemeClr val="dk1"/>
              </a:solidFill>
              <a:latin typeface="Raleway"/>
              <a:ea typeface="Raleway"/>
              <a:cs typeface="Raleway"/>
              <a:sym typeface="Raleway"/>
            </a:endParaRPr>
          </a:p>
          <a:p>
            <a:pPr indent="0" lvl="0" marL="0" rtl="0" algn="l">
              <a:lnSpc>
                <a:spcPct val="115000"/>
              </a:lnSpc>
              <a:spcBef>
                <a:spcPts val="1400"/>
              </a:spcBef>
              <a:spcAft>
                <a:spcPts val="0"/>
              </a:spcAft>
              <a:buClr>
                <a:schemeClr val="dk1"/>
              </a:buClr>
              <a:buSzPts val="1100"/>
              <a:buFont typeface="Arial"/>
              <a:buNone/>
            </a:pPr>
            <a:r>
              <a:rPr b="1" lang="nl" sz="1200">
                <a:solidFill>
                  <a:schemeClr val="dk1"/>
                </a:solidFill>
              </a:rPr>
              <a:t>Wat zijn de verschillende trucjes die reclamemakers gebruiken?</a:t>
            </a:r>
            <a:br>
              <a:rPr b="1" lang="nl" sz="1200">
                <a:solidFill>
                  <a:schemeClr val="dk1"/>
                </a:solidFill>
              </a:rPr>
            </a:br>
            <a:endParaRPr b="1" sz="1200">
              <a:solidFill>
                <a:schemeClr val="dk1"/>
              </a:solidFill>
            </a:endParaRPr>
          </a:p>
          <a:p>
            <a:pPr indent="-304800" lvl="0" marL="457200" rtl="0" algn="l">
              <a:lnSpc>
                <a:spcPct val="115000"/>
              </a:lnSpc>
              <a:spcBef>
                <a:spcPts val="40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Kortingen</a:t>
            </a:r>
            <a:r>
              <a:rPr lang="nl" sz="1200">
                <a:solidFill>
                  <a:schemeClr val="dk1"/>
                </a:solidFill>
                <a:latin typeface="Raleway"/>
                <a:ea typeface="Raleway"/>
                <a:cs typeface="Raleway"/>
                <a:sym typeface="Raleway"/>
              </a:rPr>
              <a:t>: Geven het gevoel dat je geluk hebt gehad en geld uitspaart. Zeker als hier een tijdslimiet op staat hebben consumenten schrik dat ze hun kans zullen missen.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Wedstrijd</a:t>
            </a:r>
            <a:r>
              <a:rPr lang="nl" sz="1200">
                <a:solidFill>
                  <a:schemeClr val="dk1"/>
                </a:solidFill>
                <a:latin typeface="Raleway"/>
                <a:ea typeface="Raleway"/>
                <a:cs typeface="Raleway"/>
                <a:sym typeface="Raleway"/>
              </a:rPr>
              <a:t>: De consument engageert zich met het product onder het vooruitzicht van iets te winnen.</a:t>
            </a:r>
            <a:endParaRPr sz="1204">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Beroemd persoon/bekend figuur</a:t>
            </a:r>
            <a:endParaRPr b="1"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Het product wordt aanbevolen en geassocieerd met een persoon die wegens zijn/haar bekendheid frequent in de media komt.</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Vergelijkbaar met een influencer. Bij bekende personen is de kloof tussen product en roem echter vaak opvallender (Lukaku is bijvoorbeeld uiteraard niet bekend omdat hij bueno’s eet). </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Grappig</a:t>
            </a:r>
            <a:r>
              <a:rPr lang="nl" sz="1200">
                <a:solidFill>
                  <a:schemeClr val="dk1"/>
                </a:solidFill>
                <a:latin typeface="Raleway"/>
                <a:ea typeface="Raleway"/>
                <a:cs typeface="Raleway"/>
                <a:sym typeface="Raleway"/>
              </a:rPr>
              <a:t>: Reclame die jou doet lachen)</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b="1" lang="nl" sz="1200">
                <a:solidFill>
                  <a:schemeClr val="dk1"/>
                </a:solidFill>
                <a:latin typeface="Raleway"/>
                <a:ea typeface="Raleway"/>
                <a:cs typeface="Raleway"/>
                <a:sym typeface="Raleway"/>
              </a:rPr>
              <a:t>Extra voorbeelden van trucjes in reclame:</a:t>
            </a:r>
            <a:endParaRPr b="1" sz="12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 </a:t>
            </a:r>
            <a:r>
              <a:rPr b="1" lang="nl" sz="1200">
                <a:solidFill>
                  <a:schemeClr val="dk1"/>
                </a:solidFill>
                <a:latin typeface="Raleway"/>
                <a:ea typeface="Raleway"/>
                <a:cs typeface="Raleway"/>
                <a:sym typeface="Raleway"/>
              </a:rPr>
              <a:t>Expert</a:t>
            </a:r>
            <a:r>
              <a:rPr lang="nl" sz="1200">
                <a:solidFill>
                  <a:schemeClr val="dk1"/>
                </a:solidFill>
                <a:latin typeface="Raleway"/>
                <a:ea typeface="Raleway"/>
                <a:cs typeface="Raleway"/>
                <a:sym typeface="Raleway"/>
              </a:rPr>
              <a:t>: Een persoon die competent oogt raad gebruik van het product aan.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 </a:t>
            </a:r>
            <a:r>
              <a:rPr b="1" lang="nl" sz="1200">
                <a:solidFill>
                  <a:schemeClr val="dk1"/>
                </a:solidFill>
                <a:latin typeface="Raleway"/>
                <a:ea typeface="Raleway"/>
                <a:cs typeface="Raleway"/>
                <a:sym typeface="Raleway"/>
              </a:rPr>
              <a:t>Photoshop</a:t>
            </a:r>
            <a:r>
              <a:rPr lang="nl" sz="1200">
                <a:solidFill>
                  <a:schemeClr val="dk1"/>
                </a:solidFill>
                <a:latin typeface="Raleway"/>
                <a:ea typeface="Raleway"/>
                <a:cs typeface="Raleway"/>
                <a:sym typeface="Raleway"/>
              </a:rPr>
              <a:t>: </a:t>
            </a:r>
            <a:r>
              <a:rPr b="1" lang="nl">
                <a:solidFill>
                  <a:schemeClr val="dk1"/>
                </a:solidFill>
                <a:latin typeface="Raleway"/>
                <a:ea typeface="Raleway"/>
                <a:cs typeface="Raleway"/>
                <a:sym typeface="Raleway"/>
              </a:rPr>
              <a:t> </a:t>
            </a:r>
            <a:r>
              <a:rPr lang="nl">
                <a:solidFill>
                  <a:schemeClr val="dk1"/>
                </a:solidFill>
                <a:latin typeface="Raleway"/>
                <a:ea typeface="Raleway"/>
                <a:cs typeface="Raleway"/>
                <a:sym typeface="Raleway"/>
              </a:rPr>
              <a:t>Zeer krachtig beeldbewerkingsprogramma.</a:t>
            </a:r>
            <a:endParaRPr b="1"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 </a:t>
            </a:r>
            <a:r>
              <a:rPr b="1" lang="nl" sz="1200">
                <a:solidFill>
                  <a:schemeClr val="dk1"/>
                </a:solidFill>
                <a:latin typeface="Raleway"/>
                <a:ea typeface="Raleway"/>
                <a:cs typeface="Raleway"/>
                <a:sym typeface="Raleway"/>
              </a:rPr>
              <a:t>Iets beter voordoen dan het is</a:t>
            </a:r>
            <a:r>
              <a:rPr lang="nl" sz="1200">
                <a:solidFill>
                  <a:schemeClr val="dk1"/>
                </a:solidFill>
                <a:latin typeface="Raleway"/>
                <a:ea typeface="Raleway"/>
                <a:cs typeface="Raleway"/>
                <a:sym typeface="Raleway"/>
              </a:rPr>
              <a:t>:</a:t>
            </a:r>
            <a:r>
              <a:rPr b="1" lang="nl" sz="1200">
                <a:solidFill>
                  <a:schemeClr val="dk1"/>
                </a:solidFill>
                <a:latin typeface="Raleway"/>
                <a:ea typeface="Raleway"/>
                <a:cs typeface="Raleway"/>
                <a:sym typeface="Raleway"/>
              </a:rPr>
              <a:t> </a:t>
            </a:r>
            <a:r>
              <a:rPr lang="nl" sz="1200">
                <a:solidFill>
                  <a:schemeClr val="dk1"/>
                </a:solidFill>
                <a:latin typeface="Raleway"/>
                <a:ea typeface="Raleway"/>
                <a:cs typeface="Raleway"/>
                <a:sym typeface="Raleway"/>
              </a:rPr>
              <a:t>Bv. haarlak gebruiken om appels blinkend te maken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 </a:t>
            </a:r>
            <a:r>
              <a:rPr b="1" lang="nl" sz="1200">
                <a:solidFill>
                  <a:schemeClr val="dk1"/>
                </a:solidFill>
                <a:latin typeface="Raleway"/>
                <a:ea typeface="Raleway"/>
                <a:cs typeface="Raleway"/>
                <a:sym typeface="Raleway"/>
              </a:rPr>
              <a:t>Informatie</a:t>
            </a:r>
            <a:r>
              <a:rPr lang="nl" sz="1200">
                <a:solidFill>
                  <a:schemeClr val="dk1"/>
                </a:solidFill>
                <a:latin typeface="Raleway"/>
                <a:ea typeface="Raleway"/>
                <a:cs typeface="Raleway"/>
                <a:sym typeface="Raleway"/>
              </a:rPr>
              <a:t>: Reclame die informatie geeft over het product)</a:t>
            </a:r>
            <a:endParaRPr sz="12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t/>
            </a:r>
            <a:endParaRPr sz="1204">
              <a:solidFill>
                <a:schemeClr val="dk1"/>
              </a:solidFill>
              <a:latin typeface="Raleway"/>
              <a:ea typeface="Raleway"/>
              <a:cs typeface="Raleway"/>
              <a:sym typeface="Raleway"/>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0" name="Google Shape;60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latin typeface="Raleway"/>
                <a:ea typeface="Raleway"/>
                <a:cs typeface="Raleway"/>
                <a:sym typeface="Raleway"/>
              </a:rPr>
              <a:t>Link Quiz ***: </a:t>
            </a:r>
            <a:r>
              <a:rPr lang="nl" u="sng">
                <a:solidFill>
                  <a:schemeClr val="hlink"/>
                </a:solidFill>
                <a:latin typeface="Raleway"/>
                <a:ea typeface="Raleway"/>
                <a:cs typeface="Raleway"/>
                <a:sym typeface="Raleway"/>
                <a:hlinkClick r:id="rId2"/>
              </a:rPr>
              <a:t>https://deschaalvanm.qualifioapp.com/quiz/1090288_2637/%20DSVM-Publi-Ville-ReclametechniekenQuiz%20.html</a:t>
            </a:r>
            <a:r>
              <a:rPr lang="nl">
                <a:latin typeface="Raleway"/>
                <a:ea typeface="Raleway"/>
                <a:cs typeface="Raleway"/>
                <a:sym typeface="Raleway"/>
              </a:rPr>
              <a:t> </a:t>
            </a:r>
            <a:endParaRPr>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p>
          <a:p>
            <a:pPr indent="0" lvl="0" marL="0" rtl="0" algn="l">
              <a:spcBef>
                <a:spcPts val="1840"/>
              </a:spcBef>
              <a:spcAft>
                <a:spcPts val="0"/>
              </a:spcAft>
              <a:buClr>
                <a:schemeClr val="dk1"/>
              </a:buClr>
              <a:buSzPts val="1100"/>
              <a:buFont typeface="Arial"/>
              <a:buNone/>
            </a:pPr>
            <a:r>
              <a:rPr lang="nl" sz="1200">
                <a:solidFill>
                  <a:schemeClr val="dk1"/>
                </a:solidFill>
                <a:latin typeface="Raleway"/>
                <a:ea typeface="Raleway"/>
                <a:cs typeface="Raleway"/>
                <a:sym typeface="Raleway"/>
              </a:rPr>
              <a:t>Speel de Quiz over reclametechnieken. </a:t>
            </a:r>
            <a:endParaRPr sz="1200">
              <a:solidFill>
                <a:schemeClr val="dk1"/>
              </a:solidFill>
              <a:latin typeface="Raleway"/>
              <a:ea typeface="Raleway"/>
              <a:cs typeface="Raleway"/>
              <a:sym typeface="Raleway"/>
            </a:endParaRPr>
          </a:p>
          <a:p>
            <a:pPr indent="0" lvl="0" marL="0" marR="364912" rtl="0" algn="l">
              <a:lnSpc>
                <a:spcPct val="112465"/>
              </a:lnSpc>
              <a:spcBef>
                <a:spcPts val="220"/>
              </a:spcBef>
              <a:spcAft>
                <a:spcPts val="0"/>
              </a:spcAft>
              <a:buClr>
                <a:schemeClr val="dk1"/>
              </a:buClr>
              <a:buSzPts val="1100"/>
              <a:buFont typeface="Arial"/>
              <a:buNone/>
            </a:pPr>
            <a:r>
              <a:t/>
            </a:r>
            <a:endParaRPr sz="1200">
              <a:solidFill>
                <a:schemeClr val="dk1"/>
              </a:solidFill>
              <a:highlight>
                <a:srgbClr val="CFE2F3"/>
              </a:highlight>
            </a:endParaRPr>
          </a:p>
          <a:p>
            <a:pPr indent="-304800" lvl="0" marL="457200" marR="364912" rtl="0" algn="l">
              <a:lnSpc>
                <a:spcPct val="112465"/>
              </a:lnSpc>
              <a:spcBef>
                <a:spcPts val="220"/>
              </a:spcBef>
              <a:spcAft>
                <a:spcPts val="0"/>
              </a:spcAft>
              <a:buClr>
                <a:schemeClr val="dk1"/>
              </a:buClr>
              <a:buSzPts val="1200"/>
              <a:buChar char="❖"/>
            </a:pPr>
            <a:r>
              <a:rPr lang="nl" sz="1200">
                <a:solidFill>
                  <a:schemeClr val="dk1"/>
                </a:solidFill>
                <a:highlight>
                  <a:srgbClr val="CFE2F3"/>
                </a:highlight>
              </a:rPr>
              <a:t> </a:t>
            </a:r>
            <a:r>
              <a:rPr lang="nl" sz="1200">
                <a:solidFill>
                  <a:schemeClr val="dk1"/>
                </a:solidFill>
                <a:highlight>
                  <a:srgbClr val="CFE2F3"/>
                </a:highlight>
                <a:latin typeface="Raleway"/>
                <a:ea typeface="Raleway"/>
                <a:cs typeface="Raleway"/>
                <a:sym typeface="Raleway"/>
              </a:rPr>
              <a:t>TIP: Vaak vinden leerlingen dat meerdere antwoorden mogelijk zijn.</a:t>
            </a:r>
            <a:r>
              <a:rPr lang="nl" sz="1200">
                <a:solidFill>
                  <a:schemeClr val="dk1"/>
                </a:solidFill>
                <a:latin typeface="Raleway"/>
                <a:ea typeface="Raleway"/>
                <a:cs typeface="Raleway"/>
                <a:sym typeface="Raleway"/>
              </a:rPr>
              <a:t> </a:t>
            </a:r>
            <a:r>
              <a:rPr lang="nl" sz="1200">
                <a:solidFill>
                  <a:schemeClr val="dk1"/>
                </a:solidFill>
                <a:highlight>
                  <a:srgbClr val="CFE2F3"/>
                </a:highlight>
                <a:latin typeface="Raleway"/>
                <a:ea typeface="Raleway"/>
                <a:cs typeface="Raleway"/>
                <a:sym typeface="Raleway"/>
              </a:rPr>
              <a:t>Dit is zeker zo; uiteraard combineren reclamemakers vaak veel</a:t>
            </a:r>
            <a:r>
              <a:rPr lang="nl" sz="1200">
                <a:solidFill>
                  <a:schemeClr val="dk1"/>
                </a:solidFill>
                <a:latin typeface="Raleway"/>
                <a:ea typeface="Raleway"/>
                <a:cs typeface="Raleway"/>
                <a:sym typeface="Raleway"/>
              </a:rPr>
              <a:t> </a:t>
            </a:r>
            <a:r>
              <a:rPr lang="nl" sz="1200">
                <a:solidFill>
                  <a:schemeClr val="dk1"/>
                </a:solidFill>
                <a:highlight>
                  <a:srgbClr val="CFE2F3"/>
                </a:highlight>
                <a:latin typeface="Raleway"/>
                <a:ea typeface="Raleway"/>
                <a:cs typeface="Raleway"/>
                <a:sym typeface="Raleway"/>
              </a:rPr>
              <a:t>trucjes! </a:t>
            </a:r>
            <a:r>
              <a:rPr b="1" lang="nl" sz="1200">
                <a:solidFill>
                  <a:schemeClr val="dk1"/>
                </a:solidFill>
                <a:highlight>
                  <a:srgbClr val="CFE2F3"/>
                </a:highlight>
                <a:latin typeface="Raleway"/>
                <a:ea typeface="Raleway"/>
                <a:cs typeface="Raleway"/>
                <a:sym typeface="Raleway"/>
              </a:rPr>
              <a:t>Vraag hun om het antwoord te kiezen dat echt wel het</a:t>
            </a:r>
            <a:r>
              <a:rPr b="1" lang="nl" sz="1200">
                <a:solidFill>
                  <a:schemeClr val="dk1"/>
                </a:solidFill>
                <a:latin typeface="Raleway"/>
                <a:ea typeface="Raleway"/>
                <a:cs typeface="Raleway"/>
                <a:sym typeface="Raleway"/>
              </a:rPr>
              <a:t> </a:t>
            </a:r>
            <a:r>
              <a:rPr b="1" lang="nl" sz="1200">
                <a:solidFill>
                  <a:schemeClr val="dk1"/>
                </a:solidFill>
                <a:highlight>
                  <a:srgbClr val="CFE2F3"/>
                </a:highlight>
                <a:latin typeface="Raleway"/>
                <a:ea typeface="Raleway"/>
                <a:cs typeface="Raleway"/>
                <a:sym typeface="Raleway"/>
              </a:rPr>
              <a:t>beste bij het voorbeeld past.</a:t>
            </a:r>
            <a:r>
              <a:rPr b="1" lang="nl" sz="1200">
                <a:solidFill>
                  <a:schemeClr val="dk1"/>
                </a:solidFill>
                <a:latin typeface="Raleway"/>
                <a:ea typeface="Raleway"/>
                <a:cs typeface="Raleway"/>
                <a:sym typeface="Raleway"/>
              </a:rPr>
              <a:t> </a:t>
            </a:r>
            <a:endParaRPr b="1" sz="1200">
              <a:solidFill>
                <a:schemeClr val="dk1"/>
              </a:solidFill>
              <a:latin typeface="Raleway"/>
              <a:ea typeface="Raleway"/>
              <a:cs typeface="Raleway"/>
              <a:sym typeface="Raleway"/>
            </a:endParaRPr>
          </a:p>
          <a:p>
            <a:pPr indent="-219913" lvl="0" marL="935888" marR="364912" rtl="0" algn="l">
              <a:lnSpc>
                <a:spcPct val="112465"/>
              </a:lnSpc>
              <a:spcBef>
                <a:spcPts val="220"/>
              </a:spcBef>
              <a:spcAft>
                <a:spcPts val="0"/>
              </a:spcAft>
              <a:buClr>
                <a:schemeClr val="dk1"/>
              </a:buClr>
              <a:buSzPts val="1100"/>
              <a:buFont typeface="Arial"/>
              <a:buNone/>
            </a:pPr>
            <a:r>
              <a:t/>
            </a:r>
            <a:endParaRPr b="1" sz="1200">
              <a:solidFill>
                <a:schemeClr val="dk1"/>
              </a:solidFill>
              <a:latin typeface="Raleway"/>
              <a:ea typeface="Raleway"/>
              <a:cs typeface="Raleway"/>
              <a:sym typeface="Raleway"/>
            </a:endParaRPr>
          </a:p>
          <a:p>
            <a:pPr indent="0" lvl="0" marL="0" marR="364912" rtl="0" algn="l">
              <a:lnSpc>
                <a:spcPct val="112465"/>
              </a:lnSpc>
              <a:spcBef>
                <a:spcPts val="220"/>
              </a:spcBef>
              <a:spcAft>
                <a:spcPts val="0"/>
              </a:spcAft>
              <a:buClr>
                <a:schemeClr val="dk1"/>
              </a:buClr>
              <a:buSzPts val="1100"/>
              <a:buFont typeface="Arial"/>
              <a:buNone/>
            </a:pPr>
            <a:r>
              <a:rPr b="1" lang="nl" sz="1200">
                <a:solidFill>
                  <a:schemeClr val="dk1"/>
                </a:solidFill>
                <a:latin typeface="Raleway"/>
                <a:ea typeface="Raleway"/>
                <a:cs typeface="Raleway"/>
                <a:sym typeface="Raleway"/>
              </a:rPr>
              <a:t>Extra vragen bij de quiz:</a:t>
            </a:r>
            <a:endParaRPr b="1" sz="1200">
              <a:solidFill>
                <a:schemeClr val="dk1"/>
              </a:solidFill>
              <a:latin typeface="Raleway"/>
              <a:ea typeface="Raleway"/>
              <a:cs typeface="Raleway"/>
              <a:sym typeface="Raleway"/>
            </a:endParaRPr>
          </a:p>
          <a:p>
            <a:pPr indent="0" lvl="0" marL="0" marR="364912" rtl="0" algn="l">
              <a:lnSpc>
                <a:spcPct val="112465"/>
              </a:lnSpc>
              <a:spcBef>
                <a:spcPts val="220"/>
              </a:spcBef>
              <a:spcAft>
                <a:spcPts val="0"/>
              </a:spcAft>
              <a:buClr>
                <a:schemeClr val="dk1"/>
              </a:buClr>
              <a:buSzPts val="1100"/>
              <a:buFont typeface="Arial"/>
              <a:buNone/>
            </a:pPr>
            <a:r>
              <a:t/>
            </a:r>
            <a:endParaRPr b="1" sz="1200">
              <a:solidFill>
                <a:schemeClr val="dk1"/>
              </a:solidFill>
              <a:latin typeface="Raleway"/>
              <a:ea typeface="Raleway"/>
              <a:cs typeface="Raleway"/>
              <a:sym typeface="Raleway"/>
            </a:endParaRPr>
          </a:p>
          <a:p>
            <a:pPr indent="-304800" lvl="0" marL="457200" marR="364912" rtl="0" algn="l">
              <a:lnSpc>
                <a:spcPct val="112465"/>
              </a:lnSpc>
              <a:spcBef>
                <a:spcPts val="22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Is er een reclamespot waarvan jij denkt ‘dat hebben ze echt goed gevonden’? </a:t>
            </a:r>
            <a:endParaRPr b="1" sz="1200">
              <a:solidFill>
                <a:schemeClr val="dk1"/>
              </a:solidFill>
              <a:latin typeface="Raleway"/>
              <a:ea typeface="Raleway"/>
              <a:cs typeface="Raleway"/>
              <a:sym typeface="Raleway"/>
            </a:endParaRPr>
          </a:p>
          <a:p>
            <a:pPr indent="-304800" lvl="0" marL="457200" marR="364912" rtl="0" algn="l">
              <a:lnSpc>
                <a:spcPct val="112465"/>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de leerlingen om even na te denken of ze </a:t>
            </a:r>
            <a:r>
              <a:rPr b="1" lang="nl" sz="1200">
                <a:solidFill>
                  <a:schemeClr val="dk1"/>
                </a:solidFill>
                <a:latin typeface="Raleway"/>
                <a:ea typeface="Raleway"/>
                <a:cs typeface="Raleway"/>
                <a:sym typeface="Raleway"/>
              </a:rPr>
              <a:t>nog trucjes kennen die reclamemakers gebruiken</a:t>
            </a:r>
            <a:r>
              <a:rPr lang="nl" sz="1200">
                <a:solidFill>
                  <a:schemeClr val="dk1"/>
                </a:solidFill>
                <a:latin typeface="Raleway"/>
                <a:ea typeface="Raleway"/>
                <a:cs typeface="Raleway"/>
                <a:sym typeface="Raleway"/>
              </a:rPr>
              <a:t>. </a:t>
            </a:r>
            <a:endParaRPr sz="1200">
              <a:solidFill>
                <a:schemeClr val="dk1"/>
              </a:solidFill>
              <a:latin typeface="Raleway"/>
              <a:ea typeface="Raleway"/>
              <a:cs typeface="Raleway"/>
              <a:sym typeface="Raleway"/>
            </a:endParaRPr>
          </a:p>
          <a:p>
            <a:pPr indent="-304800" lvl="1" marL="914400" marR="364912" rtl="0" algn="l">
              <a:lnSpc>
                <a:spcPct val="112465"/>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Laat hen deze opschrijven vooraan op het bord of noteer deze zelf.</a:t>
            </a:r>
            <a:endParaRPr sz="1200">
              <a:solidFill>
                <a:schemeClr val="dk1"/>
              </a:solidFill>
              <a:latin typeface="Raleway"/>
              <a:ea typeface="Raleway"/>
              <a:cs typeface="Raleway"/>
              <a:sym typeface="Raleway"/>
            </a:endParaRPr>
          </a:p>
          <a:p>
            <a:pPr indent="-304800" lvl="2" marL="1371600" marR="364912" rtl="0" algn="l">
              <a:lnSpc>
                <a:spcPct val="112465"/>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Vergelijk met de lijst van trucjes in de informatie voor de leerkracht. Van welke trucjes zijn je leerlingen zich nog niet bewust? Coach hen en vul aan. </a:t>
            </a:r>
            <a:endParaRPr sz="1200">
              <a:solidFill>
                <a:schemeClr val="dk1"/>
              </a:solidFill>
              <a:latin typeface="Raleway"/>
              <a:ea typeface="Raleway"/>
              <a:cs typeface="Raleway"/>
              <a:sym typeface="Raleway"/>
            </a:endParaRPr>
          </a:p>
          <a:p>
            <a:pPr indent="-304800" lvl="1" marL="914400" marR="364912" rtl="0" algn="l">
              <a:lnSpc>
                <a:spcPct val="112465"/>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Heb je al eens meegedaan aan een wedstrijd voor een merk? </a:t>
            </a:r>
            <a:endParaRPr sz="1200">
              <a:solidFill>
                <a:schemeClr val="dk1"/>
              </a:solidFill>
            </a:endParaRPr>
          </a:p>
          <a:p>
            <a:pPr indent="-304800" lvl="1" marL="914400" marR="364912" rtl="0" algn="l">
              <a:lnSpc>
                <a:spcPct val="112465"/>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Welke reclames onthouden mensen meestal of worden veel gedeeld? (Grappig/schattig)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5765ebae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15765ebae3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4">
                <a:solidFill>
                  <a:schemeClr val="dk1"/>
                </a:solidFill>
                <a:latin typeface="Raleway"/>
                <a:ea typeface="Raleway"/>
                <a:cs typeface="Raleway"/>
                <a:sym typeface="Raleway"/>
              </a:rPr>
              <a:t>Opgelet, </a:t>
            </a:r>
            <a:r>
              <a:rPr b="1" lang="nl" sz="1204">
                <a:solidFill>
                  <a:schemeClr val="dk1"/>
                </a:solidFill>
                <a:latin typeface="Raleway"/>
                <a:ea typeface="Raleway"/>
                <a:cs typeface="Raleway"/>
                <a:sym typeface="Raleway"/>
              </a:rPr>
              <a:t>slide met animaties.</a:t>
            </a:r>
            <a:r>
              <a:rPr lang="nl" sz="1204">
                <a:solidFill>
                  <a:schemeClr val="dk1"/>
                </a:solidFill>
                <a:latin typeface="Raleway"/>
                <a:ea typeface="Raleway"/>
                <a:cs typeface="Raleway"/>
                <a:sym typeface="Raleway"/>
              </a:rPr>
              <a:t> Bij elke klik komt de merknaam die bij het logo hoort tevoorschijn.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nl" sz="1204">
                <a:solidFill>
                  <a:schemeClr val="dk1"/>
                </a:solidFill>
                <a:latin typeface="Raleway"/>
                <a:ea typeface="Raleway"/>
                <a:cs typeface="Raleway"/>
                <a:sym typeface="Raleway"/>
              </a:rPr>
              <a:t>U kan deze dia’s gebruiken om de antwoorden van uw leerlingen tijdens het spel te overlopen.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Pringles</a:t>
            </a:r>
            <a:r>
              <a:rPr lang="nl" sz="1204">
                <a:solidFill>
                  <a:schemeClr val="dk1"/>
                </a:solidFill>
                <a:latin typeface="Raleway"/>
                <a:ea typeface="Raleway"/>
                <a:cs typeface="Raleway"/>
                <a:sym typeface="Raleway"/>
              </a:rPr>
              <a:t>: Verkoopt chips</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Barbie</a:t>
            </a:r>
            <a:r>
              <a:rPr lang="nl" sz="1204">
                <a:solidFill>
                  <a:schemeClr val="dk1"/>
                </a:solidFill>
                <a:latin typeface="Raleway"/>
                <a:ea typeface="Raleway"/>
                <a:cs typeface="Raleway"/>
                <a:sym typeface="Raleway"/>
              </a:rPr>
              <a:t>: Verkoopt speelgoed, vooral poppen en accessoires</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Karrewiet</a:t>
            </a:r>
            <a:r>
              <a:rPr lang="nl" sz="1204">
                <a:solidFill>
                  <a:schemeClr val="dk1"/>
                </a:solidFill>
                <a:latin typeface="Raleway"/>
                <a:ea typeface="Raleway"/>
                <a:cs typeface="Raleway"/>
                <a:sym typeface="Raleway"/>
              </a:rPr>
              <a:t>: Een nieuwsjournaal voor kinderen en jongeren, maakt deel uit van Ketnet</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Nike</a:t>
            </a:r>
            <a:r>
              <a:rPr lang="nl" sz="1204">
                <a:solidFill>
                  <a:schemeClr val="dk1"/>
                </a:solidFill>
                <a:latin typeface="Raleway"/>
                <a:ea typeface="Raleway"/>
                <a:cs typeface="Raleway"/>
                <a:sym typeface="Raleway"/>
              </a:rPr>
              <a:t>: Verkoopt sportschoenen en sportkleding</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t/>
            </a:r>
            <a:endParaRPr sz="1204">
              <a:solidFill>
                <a:schemeClr val="dk1"/>
              </a:solidFill>
              <a:latin typeface="Raleway"/>
              <a:ea typeface="Raleway"/>
              <a:cs typeface="Raleway"/>
              <a:sym typeface="Raleway"/>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l" sz="1204">
                <a:solidFill>
                  <a:schemeClr val="dk1"/>
                </a:solidFill>
                <a:latin typeface="Raleway"/>
                <a:ea typeface="Raleway"/>
                <a:cs typeface="Raleway"/>
                <a:sym typeface="Raleway"/>
              </a:rPr>
              <a:t>Opgelet, </a:t>
            </a:r>
            <a:r>
              <a:rPr b="1" lang="nl" sz="1204">
                <a:solidFill>
                  <a:schemeClr val="dk1"/>
                </a:solidFill>
                <a:latin typeface="Raleway"/>
                <a:ea typeface="Raleway"/>
                <a:cs typeface="Raleway"/>
                <a:sym typeface="Raleway"/>
              </a:rPr>
              <a:t>slide met animaties.</a:t>
            </a:r>
            <a:r>
              <a:rPr lang="nl" sz="1204">
                <a:solidFill>
                  <a:schemeClr val="dk1"/>
                </a:solidFill>
                <a:latin typeface="Raleway"/>
                <a:ea typeface="Raleway"/>
                <a:cs typeface="Raleway"/>
                <a:sym typeface="Raleway"/>
              </a:rPr>
              <a:t> Bij elke klik komt het gebruikte reclametrucje tevoorschijn.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4">
              <a:solidFill>
                <a:schemeClr val="dk1"/>
              </a:solidFill>
              <a:latin typeface="Raleway"/>
              <a:ea typeface="Raleway"/>
              <a:cs typeface="Raleway"/>
              <a:sym typeface="Raleway"/>
            </a:endParaRPr>
          </a:p>
          <a:p>
            <a:pPr indent="0" lvl="0" marL="0" rtl="0" algn="l">
              <a:lnSpc>
                <a:spcPct val="115000"/>
              </a:lnSpc>
              <a:spcBef>
                <a:spcPts val="1400"/>
              </a:spcBef>
              <a:spcAft>
                <a:spcPts val="0"/>
              </a:spcAft>
              <a:buClr>
                <a:schemeClr val="dk1"/>
              </a:buClr>
              <a:buSzPts val="1100"/>
              <a:buFont typeface="Arial"/>
              <a:buNone/>
            </a:pPr>
            <a:r>
              <a:rPr b="1" lang="nl" sz="1200">
                <a:solidFill>
                  <a:schemeClr val="dk1"/>
                </a:solidFill>
              </a:rPr>
              <a:t>Wat zijn de verschillende trucjes die reclamemakers gebruiken?</a:t>
            </a:r>
            <a:br>
              <a:rPr b="1" lang="nl" sz="1200">
                <a:solidFill>
                  <a:schemeClr val="dk1"/>
                </a:solidFill>
              </a:rPr>
            </a:br>
            <a:endParaRPr b="1" sz="1200">
              <a:solidFill>
                <a:schemeClr val="dk1"/>
              </a:solidFill>
            </a:endParaRPr>
          </a:p>
          <a:p>
            <a:pPr indent="-304800" lvl="0" marL="457200" rtl="0" algn="l">
              <a:lnSpc>
                <a:spcPct val="115000"/>
              </a:lnSpc>
              <a:spcBef>
                <a:spcPts val="400"/>
              </a:spcBef>
              <a:spcAft>
                <a:spcPts val="0"/>
              </a:spcAft>
              <a:buClr>
                <a:schemeClr val="dk1"/>
              </a:buClr>
              <a:buSzPts val="1200"/>
              <a:buChar char="❖"/>
            </a:pPr>
            <a:r>
              <a:rPr b="1" lang="nl" sz="1200">
                <a:solidFill>
                  <a:schemeClr val="dk1"/>
                </a:solidFill>
                <a:latin typeface="Raleway"/>
                <a:ea typeface="Raleway"/>
                <a:cs typeface="Raleway"/>
                <a:sym typeface="Raleway"/>
              </a:rPr>
              <a:t>Expert</a:t>
            </a:r>
            <a:r>
              <a:rPr lang="nl" sz="1200">
                <a:solidFill>
                  <a:schemeClr val="dk1"/>
                </a:solidFill>
                <a:latin typeface="Raleway"/>
                <a:ea typeface="Raleway"/>
                <a:cs typeface="Raleway"/>
                <a:sym typeface="Raleway"/>
              </a:rPr>
              <a:t>: Een persoon die competent oogt raad gebruik van het product aan.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Beroemd persoon/bekend figuur</a:t>
            </a:r>
            <a:endParaRPr b="1"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Het product wordt aanbevolen en geassocieerd met een persoon die wegens zijn/haar bekendheid frequent in de media komt.</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Vergelijkbaar met een influencer. Bij bekende personen is de kloof tussen product en roem echter vaak opvallender (Lukaku is bijvoorbeeld uiteraard niet bekend omdat hij bueno’s eet). </a:t>
            </a:r>
            <a:endParaRPr sz="1200">
              <a:solidFill>
                <a:schemeClr val="dk1"/>
              </a:solidFill>
              <a:latin typeface="Raleway"/>
              <a:ea typeface="Raleway"/>
              <a:cs typeface="Raleway"/>
              <a:sym typeface="Raleway"/>
            </a:endParaRPr>
          </a:p>
          <a:p>
            <a:pPr indent="-304800" lvl="0" marL="457200" marR="266491" rtl="0" algn="l">
              <a:lnSpc>
                <a:spcPct val="112465"/>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 </a:t>
            </a:r>
            <a:r>
              <a:rPr b="1" lang="nl" sz="1200">
                <a:solidFill>
                  <a:schemeClr val="dk1"/>
                </a:solidFill>
                <a:latin typeface="Raleway"/>
                <a:ea typeface="Raleway"/>
                <a:cs typeface="Raleway"/>
                <a:sym typeface="Raleway"/>
              </a:rPr>
              <a:t>Iets</a:t>
            </a:r>
            <a:r>
              <a:rPr lang="nl" sz="1200">
                <a:solidFill>
                  <a:schemeClr val="dk1"/>
                </a:solidFill>
                <a:latin typeface="Raleway"/>
                <a:ea typeface="Raleway"/>
                <a:cs typeface="Raleway"/>
                <a:sym typeface="Raleway"/>
              </a:rPr>
              <a:t> </a:t>
            </a:r>
            <a:r>
              <a:rPr b="1" lang="nl" sz="1200">
                <a:solidFill>
                  <a:schemeClr val="dk1"/>
                </a:solidFill>
                <a:latin typeface="Raleway"/>
                <a:ea typeface="Raleway"/>
                <a:cs typeface="Raleway"/>
                <a:sym typeface="Raleway"/>
              </a:rPr>
              <a:t>beter voordoen dan het is:</a:t>
            </a:r>
            <a:r>
              <a:rPr lang="nl" sz="1200">
                <a:solidFill>
                  <a:schemeClr val="dk1"/>
                </a:solidFill>
                <a:latin typeface="Raleway"/>
                <a:ea typeface="Raleway"/>
                <a:cs typeface="Raleway"/>
                <a:sym typeface="Raleway"/>
              </a:rPr>
              <a:t> Onderscheidt zich van photoshop omdat het hier over fysieke manipulatie gaat (bv. haarlak gebruiken om appels blinkend te maken). </a:t>
            </a:r>
            <a:endParaRPr sz="1200">
              <a:solidFill>
                <a:schemeClr val="dk1"/>
              </a:solidFill>
              <a:latin typeface="Raleway"/>
              <a:ea typeface="Raleway"/>
              <a:cs typeface="Raleway"/>
              <a:sym typeface="Raleway"/>
            </a:endParaRPr>
          </a:p>
          <a:p>
            <a:pPr indent="-304800" lvl="0" marL="457200" marR="295164" rtl="0" algn="l">
              <a:lnSpc>
                <a:spcPct val="112463"/>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 </a:t>
            </a:r>
            <a:r>
              <a:rPr b="1" lang="nl" sz="1200">
                <a:solidFill>
                  <a:schemeClr val="dk1"/>
                </a:solidFill>
                <a:latin typeface="Raleway"/>
                <a:ea typeface="Raleway"/>
                <a:cs typeface="Raleway"/>
                <a:sym typeface="Raleway"/>
              </a:rPr>
              <a:t>Informatie: </a:t>
            </a:r>
            <a:r>
              <a:rPr lang="nl" sz="1200">
                <a:solidFill>
                  <a:schemeClr val="dk1"/>
                </a:solidFill>
                <a:latin typeface="Raleway"/>
                <a:ea typeface="Raleway"/>
                <a:cs typeface="Raleway"/>
                <a:sym typeface="Raleway"/>
              </a:rPr>
              <a:t>Uiteraard informatie die het product in een positief daglicht stelt. Producten mogen echter geen foutieve informatie geven. Dit wordt misleidende reclame genoemd en is illegaal. </a:t>
            </a:r>
            <a:endParaRPr sz="1200">
              <a:solidFill>
                <a:schemeClr val="dk1"/>
              </a:solidFill>
              <a:latin typeface="Raleway"/>
              <a:ea typeface="Raleway"/>
              <a:cs typeface="Raleway"/>
              <a:sym typeface="Raleway"/>
            </a:endParaRPr>
          </a:p>
          <a:p>
            <a:pPr indent="0" lvl="0" marL="0" rtl="0" algn="l">
              <a:lnSpc>
                <a:spcPct val="115000"/>
              </a:lnSpc>
              <a:spcBef>
                <a:spcPts val="1400"/>
              </a:spcBef>
              <a:spcAft>
                <a:spcPts val="0"/>
              </a:spcAft>
              <a:buClr>
                <a:schemeClr val="dk1"/>
              </a:buClr>
              <a:buSzPts val="1100"/>
              <a:buFont typeface="Arial"/>
              <a:buNone/>
            </a:pPr>
            <a:r>
              <a:t/>
            </a:r>
            <a:endParaRPr b="1" sz="1200">
              <a:solidFill>
                <a:schemeClr val="dk1"/>
              </a:solidFill>
            </a:endParaRPr>
          </a:p>
          <a:p>
            <a:pPr indent="0" lvl="0" marL="0" rtl="0" algn="l">
              <a:lnSpc>
                <a:spcPct val="115000"/>
              </a:lnSpc>
              <a:spcBef>
                <a:spcPts val="1400"/>
              </a:spcBef>
              <a:spcAft>
                <a:spcPts val="0"/>
              </a:spcAft>
              <a:buClr>
                <a:schemeClr val="dk1"/>
              </a:buClr>
              <a:buSzPts val="1100"/>
              <a:buFont typeface="Arial"/>
              <a:buNone/>
            </a:pPr>
            <a:r>
              <a:t/>
            </a:r>
            <a:endParaRPr b="1" sz="1200">
              <a:solidFill>
                <a:schemeClr val="dk1"/>
              </a:solidFill>
            </a:endParaRPr>
          </a:p>
          <a:p>
            <a:pPr indent="-304800" lvl="0" marL="457200" rtl="0" algn="l">
              <a:lnSpc>
                <a:spcPct val="115000"/>
              </a:lnSpc>
              <a:spcBef>
                <a:spcPts val="400"/>
              </a:spcBef>
              <a:spcAft>
                <a:spcPts val="0"/>
              </a:spcAft>
              <a:buClr>
                <a:schemeClr val="dk1"/>
              </a:buClr>
              <a:buSzPts val="1200"/>
              <a:buFont typeface="Raleway"/>
              <a:buChar char="-"/>
            </a:pPr>
            <a:r>
              <a:t/>
            </a:r>
            <a:endParaRPr sz="1204">
              <a:solidFill>
                <a:schemeClr val="dk1"/>
              </a:solidFill>
              <a:latin typeface="Raleway"/>
              <a:ea typeface="Raleway"/>
              <a:cs typeface="Raleway"/>
              <a:sym typeface="Raleway"/>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l" sz="1204">
                <a:solidFill>
                  <a:schemeClr val="dk1"/>
                </a:solidFill>
                <a:latin typeface="Raleway"/>
                <a:ea typeface="Raleway"/>
                <a:cs typeface="Raleway"/>
                <a:sym typeface="Raleway"/>
              </a:rPr>
              <a:t>Opgelet, </a:t>
            </a:r>
            <a:r>
              <a:rPr b="1" lang="nl" sz="1204">
                <a:solidFill>
                  <a:schemeClr val="dk1"/>
                </a:solidFill>
                <a:latin typeface="Raleway"/>
                <a:ea typeface="Raleway"/>
                <a:cs typeface="Raleway"/>
                <a:sym typeface="Raleway"/>
              </a:rPr>
              <a:t>slide met animaties.</a:t>
            </a:r>
            <a:r>
              <a:rPr lang="nl" sz="1204">
                <a:solidFill>
                  <a:schemeClr val="dk1"/>
                </a:solidFill>
                <a:latin typeface="Raleway"/>
                <a:ea typeface="Raleway"/>
                <a:cs typeface="Raleway"/>
                <a:sym typeface="Raleway"/>
              </a:rPr>
              <a:t> Bij elke klik komt het gebruikte reclametrucje tevoorschijn.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4">
              <a:solidFill>
                <a:schemeClr val="dk1"/>
              </a:solidFill>
              <a:latin typeface="Raleway"/>
              <a:ea typeface="Raleway"/>
              <a:cs typeface="Raleway"/>
              <a:sym typeface="Raleway"/>
            </a:endParaRPr>
          </a:p>
          <a:p>
            <a:pPr indent="0" lvl="0" marL="0" rtl="0" algn="l">
              <a:lnSpc>
                <a:spcPct val="115000"/>
              </a:lnSpc>
              <a:spcBef>
                <a:spcPts val="1400"/>
              </a:spcBef>
              <a:spcAft>
                <a:spcPts val="0"/>
              </a:spcAft>
              <a:buClr>
                <a:schemeClr val="dk1"/>
              </a:buClr>
              <a:buSzPts val="1100"/>
              <a:buFont typeface="Arial"/>
              <a:buNone/>
            </a:pPr>
            <a:r>
              <a:rPr b="1" lang="nl" sz="1200">
                <a:solidFill>
                  <a:schemeClr val="dk1"/>
                </a:solidFill>
              </a:rPr>
              <a:t>Wat zijn de verschillende trucjes die reclamemakers gebruiken?</a:t>
            </a:r>
            <a:br>
              <a:rPr b="1" lang="nl" sz="1200">
                <a:solidFill>
                  <a:schemeClr val="dk1"/>
                </a:solidFill>
              </a:rPr>
            </a:br>
            <a:endParaRPr b="1" sz="1200">
              <a:solidFill>
                <a:schemeClr val="dk1"/>
              </a:solidFill>
            </a:endParaRPr>
          </a:p>
          <a:p>
            <a:pPr indent="-305054" lvl="0" marL="457200" marR="266491" rtl="0" algn="l">
              <a:lnSpc>
                <a:spcPct val="112465"/>
              </a:lnSpc>
              <a:spcBef>
                <a:spcPts val="400"/>
              </a:spcBef>
              <a:spcAft>
                <a:spcPts val="0"/>
              </a:spcAft>
              <a:buClr>
                <a:schemeClr val="dk1"/>
              </a:buClr>
              <a:buSzPts val="1204"/>
              <a:buFont typeface="Raleway"/>
              <a:buChar char="❖"/>
            </a:pPr>
            <a:r>
              <a:rPr b="1" lang="nl">
                <a:solidFill>
                  <a:schemeClr val="dk1"/>
                </a:solidFill>
                <a:latin typeface="Raleway"/>
                <a:ea typeface="Raleway"/>
                <a:cs typeface="Raleway"/>
                <a:sym typeface="Raleway"/>
              </a:rPr>
              <a:t>Photoshop: </a:t>
            </a:r>
            <a:r>
              <a:rPr lang="nl">
                <a:solidFill>
                  <a:schemeClr val="dk1"/>
                </a:solidFill>
                <a:latin typeface="Raleway"/>
                <a:ea typeface="Raleway"/>
                <a:cs typeface="Raleway"/>
                <a:sym typeface="Raleway"/>
              </a:rPr>
              <a:t>Zeer krachtig beeldbewerkingsprogramma.</a:t>
            </a:r>
            <a:endParaRPr>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Beroemd persoon/bekend figuur</a:t>
            </a:r>
            <a:endParaRPr b="1"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Het product wordt aanbevolen en geassocieerd met een persoon die wegens zijn/haar bekendheid frequent in de media komt.</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Vergelijkbaar met een influencer. Bij bekende personen is de kloof tussen product en roem echter vaak opvallender (Lukaku is bijvoorbeeld uiteraard niet bekend omdat hij bueno’s eet). </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Char char="❖"/>
            </a:pPr>
            <a:r>
              <a:rPr b="1" lang="nl" sz="1200">
                <a:solidFill>
                  <a:schemeClr val="dk1"/>
                </a:solidFill>
                <a:latin typeface="Raleway"/>
                <a:ea typeface="Raleway"/>
                <a:cs typeface="Raleway"/>
                <a:sym typeface="Raleway"/>
              </a:rPr>
              <a:t>Expert</a:t>
            </a:r>
            <a:r>
              <a:rPr lang="nl" sz="1200">
                <a:solidFill>
                  <a:schemeClr val="dk1"/>
                </a:solidFill>
                <a:latin typeface="Raleway"/>
                <a:ea typeface="Raleway"/>
                <a:cs typeface="Raleway"/>
                <a:sym typeface="Raleway"/>
              </a:rPr>
              <a:t>: Een persoon die competent oogt raad gebruik van het product aan.</a:t>
            </a:r>
            <a:endParaRPr sz="12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1400"/>
              </a:spcBef>
              <a:spcAft>
                <a:spcPts val="0"/>
              </a:spcAft>
              <a:buClr>
                <a:schemeClr val="dk1"/>
              </a:buClr>
              <a:buSzPts val="1100"/>
              <a:buFont typeface="Arial"/>
              <a:buNone/>
            </a:pPr>
            <a:r>
              <a:rPr b="1" lang="nl" sz="1200">
                <a:solidFill>
                  <a:schemeClr val="dk1"/>
                </a:solidFill>
              </a:rPr>
              <a:t>Wat is photoshop?</a:t>
            </a:r>
            <a:endParaRPr b="1"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nl" sz="1200">
                <a:solidFill>
                  <a:schemeClr val="dk1"/>
                </a:solidFill>
                <a:latin typeface="Raleway"/>
                <a:ea typeface="Raleway"/>
                <a:cs typeface="Raleway"/>
                <a:sym typeface="Raleway"/>
              </a:rPr>
              <a:t>Photoshop is een beeldbewerkingsprogramma. Dit wordt frequent gebruikt in reclame. Verschillende beelden van mensen, voedsel en dieren enzovoort worden bewerkt. Dit kan heel onschuldig zijn zoals bijvoorbeeld het toevoegen van licht, maar dit kan ook veel verder gaan. Zo kunnen mensen bijvoorbeeld volledig worden omgevormd tot modellen of kan voedsel worden omgetoverd tot een knap schilderijtje. Photoshop laat ons dus geregeld andere dingen zien dan hoe het in de werkelijkheid is. Ze laten mensen of producten aantrekkelijker blijken dan ze daadwerkelijk zijn om ervoor te zorgen dat consumenten het product of de dienst sneller zullen aankopen.</a:t>
            </a:r>
            <a:endParaRPr sz="1200">
              <a:solidFill>
                <a:srgbClr val="38761D"/>
              </a:solidFill>
              <a:latin typeface="Raleway"/>
              <a:ea typeface="Raleway"/>
              <a:cs typeface="Raleway"/>
              <a:sym typeface="Raleway"/>
            </a:endParaRPr>
          </a:p>
          <a:p>
            <a:pPr indent="0" lvl="0" marL="0" rtl="0" algn="l">
              <a:lnSpc>
                <a:spcPct val="115000"/>
              </a:lnSpc>
              <a:spcBef>
                <a:spcPts val="1400"/>
              </a:spcBef>
              <a:spcAft>
                <a:spcPts val="0"/>
              </a:spcAft>
              <a:buClr>
                <a:schemeClr val="dk1"/>
              </a:buClr>
              <a:buSzPts val="1100"/>
              <a:buFont typeface="Arial"/>
              <a:buNone/>
            </a:pPr>
            <a:r>
              <a:rPr b="1" lang="nl" sz="1200">
                <a:solidFill>
                  <a:schemeClr val="dk1"/>
                </a:solidFill>
              </a:rPr>
              <a:t>Wat zijn andere mogelijkheden van editing in reclame?</a:t>
            </a:r>
            <a:endParaRPr b="1"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nl" sz="1200">
                <a:solidFill>
                  <a:schemeClr val="dk1"/>
                </a:solidFill>
                <a:latin typeface="Raleway"/>
                <a:ea typeface="Raleway"/>
                <a:cs typeface="Raleway"/>
                <a:sym typeface="Raleway"/>
              </a:rPr>
              <a:t>In advertenties van voedsel gebruiken de makers heel frequent andere middelen (niet eetbaar) om het product er smakelijker te laten uitzien. Zo gaat het onder meer over het gebruiken van haarlak op fruit om het glanzend te maken, schoensmeer op een broodje van een hamburger om het lichtjes te kleuren, lijm als melk bij cornflakes enzovoort. Onze honger wordt spontaan geprikkeld waardoor we sneller geneigd zullen zijn dit product te kopen of te willen proeven.</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b="1" lang="nl" sz="1200">
                <a:solidFill>
                  <a:schemeClr val="dk1"/>
                </a:solidFill>
                <a:latin typeface="Raleway"/>
                <a:ea typeface="Raleway"/>
                <a:cs typeface="Raleway"/>
                <a:sym typeface="Raleway"/>
              </a:rPr>
              <a:t>Extra voorbeelden van trucjes in reclame:</a:t>
            </a:r>
            <a:endParaRPr b="1" sz="1200">
              <a:solidFill>
                <a:schemeClr val="dk1"/>
              </a:solidFill>
              <a:latin typeface="Raleway"/>
              <a:ea typeface="Raleway"/>
              <a:cs typeface="Raleway"/>
              <a:sym typeface="Raleway"/>
            </a:endParaRPr>
          </a:p>
          <a:p>
            <a:pPr indent="-304800" lvl="0" marL="457200" rtl="0" algn="l">
              <a:lnSpc>
                <a:spcPct val="115000"/>
              </a:lnSpc>
              <a:spcBef>
                <a:spcPts val="1400"/>
              </a:spcBef>
              <a:spcAft>
                <a:spcPts val="0"/>
              </a:spcAft>
              <a:buClr>
                <a:schemeClr val="dk1"/>
              </a:buClr>
              <a:buSzPts val="1200"/>
              <a:buChar char="❖"/>
            </a:pPr>
            <a:r>
              <a:rPr b="1" lang="nl" sz="1200">
                <a:solidFill>
                  <a:schemeClr val="dk1"/>
                </a:solidFill>
                <a:latin typeface="Raleway"/>
                <a:ea typeface="Raleway"/>
                <a:cs typeface="Raleway"/>
                <a:sym typeface="Raleway"/>
              </a:rPr>
              <a:t>Grappig</a:t>
            </a:r>
            <a:r>
              <a:rPr lang="nl" sz="1200">
                <a:solidFill>
                  <a:schemeClr val="dk1"/>
                </a:solidFill>
                <a:latin typeface="Raleway"/>
                <a:ea typeface="Raleway"/>
                <a:cs typeface="Raleway"/>
                <a:sym typeface="Raleway"/>
              </a:rPr>
              <a:t>: reclame die jou doet lachen)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Char char="❖"/>
            </a:pPr>
            <a:r>
              <a:rPr b="1" lang="nl" sz="1200">
                <a:solidFill>
                  <a:schemeClr val="dk1"/>
                </a:solidFill>
                <a:latin typeface="Raleway"/>
                <a:ea typeface="Raleway"/>
                <a:cs typeface="Raleway"/>
                <a:sym typeface="Raleway"/>
              </a:rPr>
              <a:t>Schattig</a:t>
            </a:r>
            <a:r>
              <a:rPr lang="nl" sz="1200">
                <a:solidFill>
                  <a:schemeClr val="dk1"/>
                </a:solidFill>
                <a:latin typeface="Raleway"/>
                <a:ea typeface="Raleway"/>
                <a:cs typeface="Raleway"/>
                <a:sym typeface="Raleway"/>
              </a:rPr>
              <a:t>: Reclame die je schattig vindt)</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Char char="➢"/>
            </a:pPr>
            <a:r>
              <a:rPr lang="nl" sz="1200">
                <a:solidFill>
                  <a:schemeClr val="dk1"/>
                </a:solidFill>
                <a:latin typeface="Raleway"/>
                <a:ea typeface="Raleway"/>
                <a:cs typeface="Raleway"/>
                <a:sym typeface="Raleway"/>
              </a:rPr>
              <a:t>De consument associeert hierdoor positieve gevoelens met het product.</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Kortingen</a:t>
            </a:r>
            <a:r>
              <a:rPr lang="nl" sz="1200">
                <a:solidFill>
                  <a:schemeClr val="dk1"/>
                </a:solidFill>
                <a:latin typeface="Raleway"/>
                <a:ea typeface="Raleway"/>
                <a:cs typeface="Raleway"/>
                <a:sym typeface="Raleway"/>
              </a:rPr>
              <a:t>: Geven het gevoel dat je geluk hebt gehad en geld uitspaart. Zeker als hier een tijdslimiet op staat hebben consumenten schrik dat ze hun kans zullen missen.</a:t>
            </a:r>
            <a:endParaRPr sz="1200">
              <a:solidFill>
                <a:schemeClr val="dk1"/>
              </a:solidFill>
              <a:latin typeface="Raleway"/>
              <a:ea typeface="Raleway"/>
              <a:cs typeface="Raleway"/>
              <a:sym typeface="Raleway"/>
            </a:endParaRPr>
          </a:p>
          <a:p>
            <a:pPr indent="-304800" lvl="0" marL="4572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Wedstrijd</a:t>
            </a:r>
            <a:r>
              <a:rPr lang="nl" sz="1200">
                <a:solidFill>
                  <a:schemeClr val="dk1"/>
                </a:solidFill>
                <a:latin typeface="Raleway"/>
                <a:ea typeface="Raleway"/>
                <a:cs typeface="Raleway"/>
                <a:sym typeface="Raleway"/>
              </a:rPr>
              <a:t>: De consument engageert zich met het product onder het vooruitzicht van iets te winnen.</a:t>
            </a:r>
            <a:endParaRPr sz="1200">
              <a:solidFill>
                <a:schemeClr val="dk1"/>
              </a:solidFill>
              <a:latin typeface="Raleway"/>
              <a:ea typeface="Raleway"/>
              <a:cs typeface="Raleway"/>
              <a:sym typeface="Raleway"/>
            </a:endParaRPr>
          </a:p>
          <a:p>
            <a:pPr indent="0" lvl="0" marL="457200" rtl="0" algn="l">
              <a:lnSpc>
                <a:spcPct val="115000"/>
              </a:lnSpc>
              <a:spcBef>
                <a:spcPts val="400"/>
              </a:spcBef>
              <a:spcAft>
                <a:spcPts val="0"/>
              </a:spcAft>
              <a:buNone/>
            </a:pPr>
            <a:r>
              <a:t/>
            </a:r>
            <a:endParaRPr sz="1200">
              <a:solidFill>
                <a:schemeClr val="dk1"/>
              </a:solidFill>
              <a:latin typeface="Raleway"/>
              <a:ea typeface="Raleway"/>
              <a:cs typeface="Raleway"/>
              <a:sym typeface="Raleway"/>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1bebb8afb3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1bebb8afb3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1" name="Google Shape;651;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latin typeface="Raleway"/>
                <a:ea typeface="Raleway"/>
                <a:cs typeface="Raleway"/>
                <a:sym typeface="Raleway"/>
              </a:rPr>
              <a:t>Link Poll **: </a:t>
            </a:r>
            <a:r>
              <a:rPr lang="nl" u="sng">
                <a:solidFill>
                  <a:schemeClr val="hlink"/>
                </a:solidFill>
                <a:latin typeface="Raleway"/>
                <a:ea typeface="Raleway"/>
                <a:cs typeface="Raleway"/>
                <a:sym typeface="Raleway"/>
                <a:hlinkClick r:id="rId2"/>
              </a:rPr>
              <a:t>https://deschaalvanm.qualifioapp.com/quiz/1090381_2637/%20DSVM-Publi-Ville-Poll1%20.html</a:t>
            </a:r>
            <a:r>
              <a:rPr lang="nl">
                <a:latin typeface="Raleway"/>
                <a:ea typeface="Raleway"/>
                <a:cs typeface="Raleway"/>
                <a:sym typeface="Raleway"/>
              </a:rPr>
              <a:t> </a:t>
            </a:r>
            <a:endParaRPr>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latin typeface="Raleway"/>
              <a:ea typeface="Raleway"/>
              <a:cs typeface="Raleway"/>
              <a:sym typeface="Raleway"/>
            </a:endParaRPr>
          </a:p>
          <a:p>
            <a:pPr indent="0" lvl="0" marL="31242" rtl="0" algn="l">
              <a:spcBef>
                <a:spcPts val="1690"/>
              </a:spcBef>
              <a:spcAft>
                <a:spcPts val="0"/>
              </a:spcAft>
              <a:buClr>
                <a:schemeClr val="dk1"/>
              </a:buClr>
              <a:buSzPts val="1100"/>
              <a:buFont typeface="Arial"/>
              <a:buNone/>
            </a:pPr>
            <a:r>
              <a:rPr lang="nl" sz="1200">
                <a:solidFill>
                  <a:schemeClr val="dk1"/>
                </a:solidFill>
                <a:latin typeface="Raleway"/>
                <a:ea typeface="Raleway"/>
                <a:cs typeface="Raleway"/>
                <a:sym typeface="Raleway"/>
              </a:rPr>
              <a:t>Hier is een mogelijke manier om dit klassikaal te doen:</a:t>
            </a:r>
            <a:br>
              <a:rPr lang="nl" sz="1200">
                <a:solidFill>
                  <a:schemeClr val="dk1"/>
                </a:solidFill>
                <a:latin typeface="Raleway"/>
                <a:ea typeface="Raleway"/>
                <a:cs typeface="Raleway"/>
                <a:sym typeface="Raleway"/>
              </a:rPr>
            </a:br>
            <a:r>
              <a:rPr lang="nl" sz="1200">
                <a:solidFill>
                  <a:schemeClr val="dk1"/>
                </a:solidFill>
                <a:latin typeface="Raleway"/>
                <a:ea typeface="Raleway"/>
                <a:cs typeface="Raleway"/>
                <a:sym typeface="Raleway"/>
              </a:rPr>
              <a:t> </a:t>
            </a:r>
            <a:endParaRPr sz="1200">
              <a:solidFill>
                <a:schemeClr val="dk1"/>
              </a:solidFill>
              <a:latin typeface="Raleway"/>
              <a:ea typeface="Raleway"/>
              <a:cs typeface="Raleway"/>
              <a:sym typeface="Raleway"/>
            </a:endParaRPr>
          </a:p>
          <a:p>
            <a:pPr indent="-304800" lvl="0" marL="457200" rtl="0" algn="l">
              <a:spcBef>
                <a:spcPts val="22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Projecteer het Poll spel aan het bord. </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leerlingen wat ze vinden van de reclame: wie de reclame leuk vindt gaat links in de klas staan, wie de reclame niet leuk vindt gaat naar rechts.</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enkele leerlingen aan elke kant om te vertellen waarom ze voor links of rechts kozen. Verandert iemands mening na het horen van een argument, dan mag de leerling nog van plaats wisselen.</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Kies uiteindelijk een antwoord op het bord gebaseerd op welke argumenten van de leerlingen jou persoonlijk het meeste overtuigd hebben. </a:t>
            </a:r>
            <a:endParaRPr sz="1200">
              <a:solidFill>
                <a:schemeClr val="dk1"/>
              </a:solidFill>
              <a:latin typeface="Raleway"/>
              <a:ea typeface="Raleway"/>
              <a:cs typeface="Raleway"/>
              <a:sym typeface="Raleway"/>
            </a:endParaRPr>
          </a:p>
          <a:p>
            <a:pPr indent="0" lvl="0" marL="0" marR="353329" rtl="0" algn="l">
              <a:lnSpc>
                <a:spcPct val="112463"/>
              </a:lnSpc>
              <a:spcBef>
                <a:spcPts val="1690"/>
              </a:spcBef>
              <a:spcAft>
                <a:spcPts val="0"/>
              </a:spcAft>
              <a:buClr>
                <a:schemeClr val="dk1"/>
              </a:buClr>
              <a:buSzPts val="1100"/>
              <a:buFont typeface="Arial"/>
              <a:buNone/>
            </a:pPr>
            <a:r>
              <a:rPr lang="nl" sz="1200">
                <a:solidFill>
                  <a:schemeClr val="dk1"/>
                </a:solidFill>
                <a:highlight>
                  <a:srgbClr val="CFE2F3"/>
                </a:highlight>
                <a:latin typeface="Raleway"/>
                <a:ea typeface="Raleway"/>
                <a:cs typeface="Raleway"/>
                <a:sym typeface="Raleway"/>
              </a:rPr>
              <a:t>Als je niet klassikaal werkt, is het nog steeds belangrijk om eens bij alle</a:t>
            </a:r>
            <a:r>
              <a:rPr lang="nl" sz="1200">
                <a:solidFill>
                  <a:schemeClr val="dk1"/>
                </a:solidFill>
                <a:latin typeface="Raleway"/>
                <a:ea typeface="Raleway"/>
                <a:cs typeface="Raleway"/>
                <a:sym typeface="Raleway"/>
              </a:rPr>
              <a:t> </a:t>
            </a:r>
            <a:r>
              <a:rPr lang="nl" sz="1200">
                <a:solidFill>
                  <a:schemeClr val="dk1"/>
                </a:solidFill>
                <a:highlight>
                  <a:srgbClr val="CFE2F3"/>
                </a:highlight>
                <a:latin typeface="Raleway"/>
                <a:ea typeface="Raleway"/>
                <a:cs typeface="Raleway"/>
                <a:sym typeface="Raleway"/>
              </a:rPr>
              <a:t>groepjes te gaan horen hoe hun discussie loopt. Onthoud dat een mening</a:t>
            </a:r>
            <a:r>
              <a:rPr lang="nl" sz="1200">
                <a:solidFill>
                  <a:schemeClr val="dk1"/>
                </a:solidFill>
                <a:latin typeface="Raleway"/>
                <a:ea typeface="Raleway"/>
                <a:cs typeface="Raleway"/>
                <a:sym typeface="Raleway"/>
              </a:rPr>
              <a:t> </a:t>
            </a:r>
            <a:r>
              <a:rPr lang="nl" sz="1200">
                <a:solidFill>
                  <a:schemeClr val="dk1"/>
                </a:solidFill>
                <a:highlight>
                  <a:srgbClr val="CFE2F3"/>
                </a:highlight>
                <a:latin typeface="Raleway"/>
                <a:ea typeface="Raleway"/>
                <a:cs typeface="Raleway"/>
                <a:sym typeface="Raleway"/>
              </a:rPr>
              <a:t>niet “fout” kan zijn.</a:t>
            </a:r>
            <a:r>
              <a:rPr lang="nl" sz="1200">
                <a:solidFill>
                  <a:schemeClr val="dk1"/>
                </a:solidFill>
                <a:latin typeface="Raleway"/>
                <a:ea typeface="Raleway"/>
                <a:cs typeface="Raleway"/>
                <a:sym typeface="Raleway"/>
              </a:rPr>
              <a:t> </a:t>
            </a:r>
            <a:endParaRPr>
              <a:latin typeface="Raleway"/>
              <a:ea typeface="Raleway"/>
              <a:cs typeface="Raleway"/>
              <a:sym typeface="Raleway"/>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Gebruik de </a:t>
            </a:r>
            <a:r>
              <a:rPr lang="nl" sz="1200" u="sng">
                <a:solidFill>
                  <a:srgbClr val="1155CC"/>
                </a:solidFill>
                <a:latin typeface="Raleway"/>
                <a:ea typeface="Raleway"/>
                <a:cs typeface="Raleway"/>
                <a:sym typeface="Raleway"/>
                <a:hlinkClick r:id="rId2">
                  <a:extLst>
                    <a:ext uri="{A12FA001-AC4F-418D-AE19-62706E023703}">
                      <ahyp:hlinkClr val="tx"/>
                    </a:ext>
                  </a:extLst>
                </a:hlinkClick>
              </a:rPr>
              <a:t>poll op Qualifio</a:t>
            </a:r>
            <a:r>
              <a:rPr lang="nl" sz="1200">
                <a:solidFill>
                  <a:schemeClr val="dk1"/>
                </a:solidFill>
                <a:latin typeface="Raleway"/>
                <a:ea typeface="Raleway"/>
                <a:cs typeface="Raleway"/>
                <a:sym typeface="Raleway"/>
              </a:rPr>
              <a:t> om erachter te komen wat je klas vindt van bepaalde reclames.</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Tip</a:t>
            </a:r>
            <a:r>
              <a:rPr lang="nl" sz="1200">
                <a:solidFill>
                  <a:schemeClr val="dk1"/>
                </a:solidFill>
                <a:latin typeface="Raleway"/>
                <a:ea typeface="Raleway"/>
                <a:cs typeface="Raleway"/>
                <a:sym typeface="Raleway"/>
              </a:rPr>
              <a:t>: Als je klassikaal werkt, kan je de leerlingen bij elke reclame in groepen laten staan in de klas. Rechts wie de reclame leuk vindt, links wie hem niet zo leuk vindt en in het midden diegene die het nog niet zo goed weten. Laat de leerlingen links en rechts vertellen waarom ze hun keuze gemaakt hebben. Na een korte discussie mogen leerlingen van plaats veranderen als ze willen. Waar de meeste leerlingen staan is dan de mening die je kan aanklikken.</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Ook als de leerlingen in kleine groepjes werken is het belangrijk dat ze hun mening delen en proberen tot een consensus te komen.</a:t>
            </a:r>
            <a:endParaRPr b="1" sz="1200">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nl" sz="1200">
                <a:solidFill>
                  <a:schemeClr val="dk1"/>
                </a:solidFill>
              </a:rPr>
              <a:t>Stereotypes in reclame</a:t>
            </a:r>
            <a:endParaRPr b="1" sz="1200">
              <a:solidFill>
                <a:schemeClr val="dk1"/>
              </a:solidFill>
            </a:endParaRPr>
          </a:p>
          <a:p>
            <a:pPr indent="10668" lvl="0" marL="20574" marR="399812" rtl="0" algn="l">
              <a:lnSpc>
                <a:spcPct val="112465"/>
              </a:lnSpc>
              <a:spcBef>
                <a:spcPts val="620"/>
              </a:spcBef>
              <a:spcAft>
                <a:spcPts val="0"/>
              </a:spcAft>
              <a:buClr>
                <a:schemeClr val="dk1"/>
              </a:buClr>
              <a:buSzPts val="1100"/>
              <a:buFont typeface="Arial"/>
              <a:buNone/>
            </a:pPr>
            <a:r>
              <a:rPr lang="nl" sz="1200">
                <a:solidFill>
                  <a:schemeClr val="dk1"/>
                </a:solidFill>
                <a:latin typeface="Raleway"/>
                <a:ea typeface="Raleway"/>
                <a:cs typeface="Raleway"/>
                <a:sym typeface="Raleway"/>
              </a:rPr>
              <a:t>Een stereotype is een vaststaand beeld in de samenleving. In reclame is een voorbeeld hiervan dat Barbies gepromoot worden voor meisjes en skateboards voor jongens. Reclamemakers doen dit omdat ze meestal een heel duidelijke doelgroep in hun hoofd hebben. Hierdoor bevestigen ze vaak echter het stereotype. Op jonge kinderen kan dit veel invloed hebben, omdat zij zelf nog een beeld aan het vormen zijn van “hoe het hoort”. Nochtans hebben reclamemakers er veel baat bij dat hun product door zoveel mogelijk doelgroepen wordt gebruikt.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latin typeface="Raleway"/>
                <a:ea typeface="Raleway"/>
                <a:cs typeface="Raleway"/>
                <a:sym typeface="Raleway"/>
              </a:rPr>
              <a:t>Link Poll ***: </a:t>
            </a:r>
            <a:r>
              <a:rPr lang="nl" u="sng">
                <a:solidFill>
                  <a:schemeClr val="hlink"/>
                </a:solidFill>
                <a:latin typeface="Raleway"/>
                <a:ea typeface="Raleway"/>
                <a:cs typeface="Raleway"/>
                <a:sym typeface="Raleway"/>
                <a:hlinkClick r:id="rId2"/>
              </a:rPr>
              <a:t>https://deschaalvanm.qualifioapp.com/quiz/1090475_2637/%20DSVM-Publi-Ville-Poll%20.html</a:t>
            </a:r>
            <a:r>
              <a:rPr lang="nl">
                <a:latin typeface="Raleway"/>
                <a:ea typeface="Raleway"/>
                <a:cs typeface="Raleway"/>
                <a:sym typeface="Raleway"/>
              </a:rPr>
              <a:t> </a:t>
            </a:r>
            <a:endParaRPr>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latin typeface="Raleway"/>
              <a:ea typeface="Raleway"/>
              <a:cs typeface="Raleway"/>
              <a:sym typeface="Raleway"/>
            </a:endParaRPr>
          </a:p>
          <a:p>
            <a:pPr indent="0" lvl="0" marL="31242" rtl="0" algn="l">
              <a:spcBef>
                <a:spcPts val="1690"/>
              </a:spcBef>
              <a:spcAft>
                <a:spcPts val="0"/>
              </a:spcAft>
              <a:buClr>
                <a:schemeClr val="dk1"/>
              </a:buClr>
              <a:buSzPts val="1100"/>
              <a:buFont typeface="Arial"/>
              <a:buNone/>
            </a:pPr>
            <a:r>
              <a:rPr lang="nl" sz="1200">
                <a:solidFill>
                  <a:schemeClr val="dk1"/>
                </a:solidFill>
                <a:latin typeface="Raleway"/>
                <a:ea typeface="Raleway"/>
                <a:cs typeface="Raleway"/>
                <a:sym typeface="Raleway"/>
              </a:rPr>
              <a:t>Hier is een mogelijke manier om dit klassikaal te doen:</a:t>
            </a:r>
            <a:br>
              <a:rPr lang="nl" sz="1200">
                <a:solidFill>
                  <a:schemeClr val="dk1"/>
                </a:solidFill>
                <a:latin typeface="Raleway"/>
                <a:ea typeface="Raleway"/>
                <a:cs typeface="Raleway"/>
                <a:sym typeface="Raleway"/>
              </a:rPr>
            </a:br>
            <a:r>
              <a:rPr lang="nl" sz="1200">
                <a:solidFill>
                  <a:schemeClr val="dk1"/>
                </a:solidFill>
                <a:latin typeface="Raleway"/>
                <a:ea typeface="Raleway"/>
                <a:cs typeface="Raleway"/>
                <a:sym typeface="Raleway"/>
              </a:rPr>
              <a:t> </a:t>
            </a:r>
            <a:endParaRPr sz="1200">
              <a:solidFill>
                <a:schemeClr val="dk1"/>
              </a:solidFill>
              <a:latin typeface="Raleway"/>
              <a:ea typeface="Raleway"/>
              <a:cs typeface="Raleway"/>
              <a:sym typeface="Raleway"/>
            </a:endParaRPr>
          </a:p>
          <a:p>
            <a:pPr indent="-304800" lvl="0" marL="457200" rtl="0" algn="l">
              <a:spcBef>
                <a:spcPts val="22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Projecteer het Poll spel aan het bord. </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leerlingen wat ze vinden van de reclame: wie de reclame leuk vindt gaat links in de klas staan, wie de reclame niet leuk vindt gaat naar rechts.</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Vraag enkele leerlingen aan elke kant om te vertellen waarom ze voor links of rechts kozen. Verandert iemands mening na het horen van een argument, dan mag de leerling nog van plaats wisselen.</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Kies uiteindelijk een antwoord op het bord gebaseerd op welke argumenten van de leerlingen jou persoonlijk het meeste overtuigd hebben. </a:t>
            </a:r>
            <a:endParaRPr sz="1200">
              <a:solidFill>
                <a:schemeClr val="dk1"/>
              </a:solidFill>
              <a:latin typeface="Raleway"/>
              <a:ea typeface="Raleway"/>
              <a:cs typeface="Raleway"/>
              <a:sym typeface="Raleway"/>
            </a:endParaRPr>
          </a:p>
          <a:p>
            <a:pPr indent="0" lvl="0" marL="0" marR="353329" rtl="0" algn="l">
              <a:lnSpc>
                <a:spcPct val="112463"/>
              </a:lnSpc>
              <a:spcBef>
                <a:spcPts val="1690"/>
              </a:spcBef>
              <a:spcAft>
                <a:spcPts val="0"/>
              </a:spcAft>
              <a:buClr>
                <a:schemeClr val="dk1"/>
              </a:buClr>
              <a:buSzPts val="1100"/>
              <a:buFont typeface="Arial"/>
              <a:buNone/>
            </a:pPr>
            <a:r>
              <a:rPr lang="nl" sz="1200">
                <a:solidFill>
                  <a:schemeClr val="dk1"/>
                </a:solidFill>
                <a:highlight>
                  <a:srgbClr val="CFE2F3"/>
                </a:highlight>
                <a:latin typeface="Raleway"/>
                <a:ea typeface="Raleway"/>
                <a:cs typeface="Raleway"/>
                <a:sym typeface="Raleway"/>
              </a:rPr>
              <a:t>Als je niet klassikaal werkt, is het nog steeds belangrijk om eens bij alle</a:t>
            </a:r>
            <a:r>
              <a:rPr lang="nl" sz="1200">
                <a:solidFill>
                  <a:schemeClr val="dk1"/>
                </a:solidFill>
                <a:latin typeface="Raleway"/>
                <a:ea typeface="Raleway"/>
                <a:cs typeface="Raleway"/>
                <a:sym typeface="Raleway"/>
              </a:rPr>
              <a:t> </a:t>
            </a:r>
            <a:r>
              <a:rPr lang="nl" sz="1200">
                <a:solidFill>
                  <a:schemeClr val="dk1"/>
                </a:solidFill>
                <a:highlight>
                  <a:srgbClr val="CFE2F3"/>
                </a:highlight>
                <a:latin typeface="Raleway"/>
                <a:ea typeface="Raleway"/>
                <a:cs typeface="Raleway"/>
                <a:sym typeface="Raleway"/>
              </a:rPr>
              <a:t>groepjes te gaan horen hoe hun discussie loopt. Onthoud dat een mening</a:t>
            </a:r>
            <a:r>
              <a:rPr lang="nl" sz="1200">
                <a:solidFill>
                  <a:schemeClr val="dk1"/>
                </a:solidFill>
                <a:latin typeface="Raleway"/>
                <a:ea typeface="Raleway"/>
                <a:cs typeface="Raleway"/>
                <a:sym typeface="Raleway"/>
              </a:rPr>
              <a:t> </a:t>
            </a:r>
            <a:r>
              <a:rPr lang="nl" sz="1200">
                <a:solidFill>
                  <a:schemeClr val="dk1"/>
                </a:solidFill>
                <a:highlight>
                  <a:srgbClr val="CFE2F3"/>
                </a:highlight>
                <a:latin typeface="Raleway"/>
                <a:ea typeface="Raleway"/>
                <a:cs typeface="Raleway"/>
                <a:sym typeface="Raleway"/>
              </a:rPr>
              <a:t>niet “fout” kan zijn.</a:t>
            </a:r>
            <a:r>
              <a:rPr lang="nl" sz="1200">
                <a:solidFill>
                  <a:schemeClr val="dk1"/>
                </a:solidFill>
                <a:latin typeface="Raleway"/>
                <a:ea typeface="Raleway"/>
                <a:cs typeface="Raleway"/>
                <a:sym typeface="Raleway"/>
              </a:rPr>
              <a:t>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latin typeface="Raleway"/>
              <a:ea typeface="Raleway"/>
              <a:cs typeface="Raleway"/>
              <a:sym typeface="Raleway"/>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6" name="Google Shape;68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Gebruik de </a:t>
            </a:r>
            <a:r>
              <a:rPr lang="nl" sz="1200" u="sng">
                <a:solidFill>
                  <a:srgbClr val="1155CC"/>
                </a:solidFill>
                <a:latin typeface="Raleway"/>
                <a:ea typeface="Raleway"/>
                <a:cs typeface="Raleway"/>
                <a:sym typeface="Raleway"/>
                <a:hlinkClick r:id="rId2">
                  <a:extLst>
                    <a:ext uri="{A12FA001-AC4F-418D-AE19-62706E023703}">
                      <ahyp:hlinkClr val="tx"/>
                    </a:ext>
                  </a:extLst>
                </a:hlinkClick>
              </a:rPr>
              <a:t>poll op Qualifio</a:t>
            </a:r>
            <a:r>
              <a:rPr lang="nl" sz="1200">
                <a:solidFill>
                  <a:schemeClr val="dk1"/>
                </a:solidFill>
                <a:latin typeface="Raleway"/>
                <a:ea typeface="Raleway"/>
                <a:cs typeface="Raleway"/>
                <a:sym typeface="Raleway"/>
              </a:rPr>
              <a:t> om erachter te komen wat je klas vindt van bepaalde reclames.</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Tip</a:t>
            </a:r>
            <a:r>
              <a:rPr lang="nl" sz="1200">
                <a:solidFill>
                  <a:schemeClr val="dk1"/>
                </a:solidFill>
                <a:latin typeface="Raleway"/>
                <a:ea typeface="Raleway"/>
                <a:cs typeface="Raleway"/>
                <a:sym typeface="Raleway"/>
              </a:rPr>
              <a:t>: Als je klassikaal werkt, kan je de leerlingen bij elke reclame in groepen laten staan in de klas. Rechts wie de reclame leuk vindt, links wie hem niet zo leuk vindt en in het midden diegene die het nog niet zo goed weten. Laat de leerlingen links en rechts vertellen waarom ze hun keuze gemaakt hebben. Na een korte discussie mogen leerlingen van plaats veranderen als ze willen. Waar de meeste leerlingen staan is dan de mening die je kan aanklikken.</a:t>
            </a:r>
            <a:endParaRPr sz="1200">
              <a:solidFill>
                <a:schemeClr val="dk1"/>
              </a:solidFill>
              <a:latin typeface="Raleway"/>
              <a:ea typeface="Raleway"/>
              <a:cs typeface="Raleway"/>
              <a:sym typeface="Raleway"/>
            </a:endParaRPr>
          </a:p>
          <a:p>
            <a:pPr indent="-304800" lvl="1" marL="914400" rtl="0" algn="l">
              <a:lnSpc>
                <a:spcPct val="115000"/>
              </a:lnSpc>
              <a:spcBef>
                <a:spcPts val="0"/>
              </a:spcBef>
              <a:spcAft>
                <a:spcPts val="0"/>
              </a:spcAft>
              <a:buClr>
                <a:schemeClr val="dk1"/>
              </a:buClr>
              <a:buSzPts val="1200"/>
              <a:buFont typeface="Raleway"/>
              <a:buChar char="➢"/>
            </a:pPr>
            <a:r>
              <a:rPr lang="nl" sz="1200">
                <a:solidFill>
                  <a:schemeClr val="dk1"/>
                </a:solidFill>
                <a:latin typeface="Raleway"/>
                <a:ea typeface="Raleway"/>
                <a:cs typeface="Raleway"/>
                <a:sym typeface="Raleway"/>
              </a:rPr>
              <a:t>Ook als de leerlingen in kleine groepjes werken is het belangrijk dat ze hun mening delen en proberen tot een consensus te komen.</a:t>
            </a:r>
            <a:endParaRPr sz="1200">
              <a:solidFill>
                <a:srgbClr val="666666"/>
              </a:solidFill>
              <a:latin typeface="Raleway"/>
              <a:ea typeface="Raleway"/>
              <a:cs typeface="Raleway"/>
              <a:sym typeface="Raleway"/>
            </a:endParaRPr>
          </a:p>
          <a:p>
            <a:pPr indent="0" lvl="0" marL="0" rtl="0" algn="l">
              <a:lnSpc>
                <a:spcPct val="115000"/>
              </a:lnSpc>
              <a:spcBef>
                <a:spcPts val="1400"/>
              </a:spcBef>
              <a:spcAft>
                <a:spcPts val="0"/>
              </a:spcAft>
              <a:buClr>
                <a:schemeClr val="dk1"/>
              </a:buClr>
              <a:buSzPts val="1100"/>
              <a:buFont typeface="Arial"/>
              <a:buNone/>
            </a:pPr>
            <a:r>
              <a:rPr b="1" lang="nl" sz="1200">
                <a:solidFill>
                  <a:schemeClr val="dk1"/>
                </a:solidFill>
                <a:latin typeface="Raleway"/>
                <a:ea typeface="Raleway"/>
                <a:cs typeface="Raleway"/>
                <a:sym typeface="Raleway"/>
              </a:rPr>
              <a:t>Wat is de norm?</a:t>
            </a:r>
            <a:endParaRPr b="1" sz="1200">
              <a:solidFill>
                <a:schemeClr val="dk1"/>
              </a:solidFill>
              <a:latin typeface="Raleway"/>
              <a:ea typeface="Raleway"/>
              <a:cs typeface="Raleway"/>
              <a:sym typeface="Raleway"/>
            </a:endParaRPr>
          </a:p>
          <a:p>
            <a:pPr indent="0" lvl="0" marL="0" rtl="0" algn="l">
              <a:lnSpc>
                <a:spcPct val="115000"/>
              </a:lnSpc>
              <a:spcBef>
                <a:spcPts val="400"/>
              </a:spcBef>
              <a:spcAft>
                <a:spcPts val="0"/>
              </a:spcAft>
              <a:buClr>
                <a:schemeClr val="dk1"/>
              </a:buClr>
              <a:buSzPts val="1100"/>
              <a:buFont typeface="Arial"/>
              <a:buNone/>
            </a:pPr>
            <a:r>
              <a:rPr lang="nl" sz="1200">
                <a:solidFill>
                  <a:schemeClr val="dk1"/>
                </a:solidFill>
                <a:latin typeface="Raleway"/>
                <a:ea typeface="Raleway"/>
                <a:cs typeface="Raleway"/>
                <a:sym typeface="Raleway"/>
              </a:rPr>
              <a:t>De standaard gezinssamenstellingen die toch nog in veel reclames de ‘norm’ zijn, zijn al lang niet meer zo in onze maatschappij en klasgroepen. Dit onderwerp is moeilijk en vaak iets waar we zelf niet meer bij stilstaan. Toch is het een uiterst belangrijk onderwerp om samen met je klas even op in te zoomen. Je kan dit makkelijk tot leven brengen door het nog zeer dichtbij de leerlingen te kaderen. Herkennen zij hun eigen gezin soms op tv? Bijvoorbeeld wonen bij je grootouders, of een nonkel of tante en oudere broer, … Herkennen ze zichzelf vaak op tv? Zien ze soms eens een gezin waar de mama een hijab draagt, of een gezin met twee papa’s? Gebruik de thuissituatie van je leerlingen om dit gesprek aan te gaan.</a:t>
            </a:r>
            <a:endParaRPr sz="1200">
              <a:solidFill>
                <a:schemeClr val="dk1"/>
              </a:solidFill>
              <a:latin typeface="Raleway"/>
              <a:ea typeface="Raleway"/>
              <a:cs typeface="Raleway"/>
              <a:sym typeface="Raleway"/>
            </a:endParaRPr>
          </a:p>
          <a:p>
            <a:pPr indent="0" lvl="0" marL="0" rtl="0" algn="l">
              <a:lnSpc>
                <a:spcPct val="115000"/>
              </a:lnSpc>
              <a:spcBef>
                <a:spcPts val="1400"/>
              </a:spcBef>
              <a:spcAft>
                <a:spcPts val="0"/>
              </a:spcAft>
              <a:buClr>
                <a:schemeClr val="dk1"/>
              </a:buClr>
              <a:buSzPts val="1100"/>
              <a:buFont typeface="Arial"/>
              <a:buNone/>
            </a:pPr>
            <a:r>
              <a:rPr b="1" lang="nl" sz="1200">
                <a:solidFill>
                  <a:schemeClr val="dk1"/>
                </a:solidFill>
                <a:latin typeface="Raleway"/>
                <a:ea typeface="Raleway"/>
                <a:cs typeface="Raleway"/>
                <a:sym typeface="Raleway"/>
              </a:rPr>
              <a:t>Wat is tokenism? </a:t>
            </a:r>
            <a:endParaRPr b="1" sz="1200">
              <a:solidFill>
                <a:schemeClr val="dk1"/>
              </a:solidFill>
              <a:latin typeface="Raleway"/>
              <a:ea typeface="Raleway"/>
              <a:cs typeface="Raleway"/>
              <a:sym typeface="Raleway"/>
            </a:endParaRPr>
          </a:p>
          <a:p>
            <a:pPr indent="0" lvl="0" marL="0" rtl="0" algn="l">
              <a:lnSpc>
                <a:spcPct val="115000"/>
              </a:lnSpc>
              <a:spcBef>
                <a:spcPts val="400"/>
              </a:spcBef>
              <a:spcAft>
                <a:spcPts val="0"/>
              </a:spcAft>
              <a:buClr>
                <a:schemeClr val="dk1"/>
              </a:buClr>
              <a:buSzPts val="1100"/>
              <a:buFont typeface="Arial"/>
              <a:buNone/>
            </a:pPr>
            <a:r>
              <a:rPr lang="nl" sz="1200">
                <a:solidFill>
                  <a:schemeClr val="dk1"/>
                </a:solidFill>
                <a:latin typeface="Raleway"/>
                <a:ea typeface="Raleway"/>
                <a:cs typeface="Raleway"/>
                <a:sym typeface="Raleway"/>
              </a:rPr>
              <a:t>Het specifiek casten of inzetten van één iemand met een ‘diversiteitsprofiel’.</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nl" sz="1200">
                <a:solidFill>
                  <a:schemeClr val="dk1"/>
                </a:solidFill>
                <a:latin typeface="Raleway"/>
                <a:ea typeface="Raleway"/>
                <a:cs typeface="Raleway"/>
                <a:sym typeface="Raleway"/>
              </a:rPr>
              <a:t>Bijvoorbeeld: een jongen inzetten in een reclame voor een kledingmerk dat anders voornamelijk door meisjes zou gedragen worden. Wanneer dit niet natuurlijk of organisch aanvoelt, is het meestal een bewuste zet om ‘te voldoen aan een diversiteit norm die van bovenaf opgelegd wordt’. Dat is niet hoe de realiteit en de werkelijkheid eruit ziet, dus het is geen normale verhouding en representatie. Het jammere hieraan is dat veel bedrijven denken dat ze dan voldoen aan de noden die in de maatschappij leven.</a:t>
            </a:r>
            <a:endParaRPr sz="1200">
              <a:solidFill>
                <a:srgbClr val="38761D"/>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9507" rtl="0" algn="l">
              <a:spcBef>
                <a:spcPts val="1470"/>
              </a:spcBef>
              <a:spcAft>
                <a:spcPts val="0"/>
              </a:spcAft>
              <a:buClr>
                <a:schemeClr val="dk1"/>
              </a:buClr>
              <a:buSzPts val="1100"/>
              <a:buFont typeface="Arial"/>
              <a:buNone/>
            </a:pPr>
            <a:r>
              <a:rPr b="1" lang="nl" sz="1200">
                <a:solidFill>
                  <a:srgbClr val="666666"/>
                </a:solidFill>
                <a:latin typeface="Raleway"/>
                <a:ea typeface="Raleway"/>
                <a:cs typeface="Raleway"/>
                <a:sym typeface="Raleway"/>
              </a:rPr>
              <a:t>Wat zijn schoonheidsidealen? </a:t>
            </a:r>
            <a:endParaRPr b="1" sz="1200">
              <a:solidFill>
                <a:srgbClr val="666666"/>
              </a:solidFill>
              <a:latin typeface="Raleway"/>
              <a:ea typeface="Raleway"/>
              <a:cs typeface="Raleway"/>
              <a:sym typeface="Raleway"/>
            </a:endParaRPr>
          </a:p>
          <a:p>
            <a:pPr indent="11277" lvl="0" marL="19964" marR="250028" rtl="0" algn="just">
              <a:lnSpc>
                <a:spcPct val="112463"/>
              </a:lnSpc>
              <a:spcBef>
                <a:spcPts val="620"/>
              </a:spcBef>
              <a:spcAft>
                <a:spcPts val="0"/>
              </a:spcAft>
              <a:buClr>
                <a:schemeClr val="dk1"/>
              </a:buClr>
              <a:buSzPts val="1100"/>
              <a:buFont typeface="Arial"/>
              <a:buNone/>
            </a:pPr>
            <a:r>
              <a:rPr lang="nl" sz="1200">
                <a:solidFill>
                  <a:schemeClr val="dk1"/>
                </a:solidFill>
                <a:latin typeface="Raleway"/>
                <a:ea typeface="Raleway"/>
                <a:cs typeface="Raleway"/>
                <a:sym typeface="Raleway"/>
              </a:rPr>
              <a:t>Reclames tonen ons vaak een geïdealiseerd beeld van de werkelijkheid. Zo kunnen ze ons indirect ook bepaalde verwachtingen opleggen over wat als “schoonheid” wordt beschouwd. Hierdoor gaan consumenten soms een product associëren met traditioneel aantrekkelijke modellen. Onbewust leeft bij mensen dan het idee “Dit product is wat een aantrekkelijk persoon gebruikt, dus als ik dit product gebruikt ben ik een aantrekkelijk persoon”. Reclamemakers spelen zo in op onzekerheden die leven ten gevolge van maatschappelijke idealen. Bovendien zijn deze onrealistische idealen zelfs nadelig voor de modellen die er wel aan voldoen; zij worden beschouwd als een object dat er mooi moet uitzien voor de reclame en niet als een persoon met unieke kwaliteiten en talenten.</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58bc70575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158bc70575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4">
                <a:solidFill>
                  <a:schemeClr val="dk1"/>
                </a:solidFill>
                <a:latin typeface="Raleway"/>
                <a:ea typeface="Raleway"/>
                <a:cs typeface="Raleway"/>
                <a:sym typeface="Raleway"/>
              </a:rPr>
              <a:t>Opgelet, </a:t>
            </a:r>
            <a:r>
              <a:rPr b="1" lang="nl" sz="1204">
                <a:solidFill>
                  <a:schemeClr val="dk1"/>
                </a:solidFill>
                <a:latin typeface="Raleway"/>
                <a:ea typeface="Raleway"/>
                <a:cs typeface="Raleway"/>
                <a:sym typeface="Raleway"/>
              </a:rPr>
              <a:t>slide met animaties.</a:t>
            </a:r>
            <a:r>
              <a:rPr lang="nl" sz="1204">
                <a:solidFill>
                  <a:schemeClr val="dk1"/>
                </a:solidFill>
                <a:latin typeface="Raleway"/>
                <a:ea typeface="Raleway"/>
                <a:cs typeface="Raleway"/>
                <a:sym typeface="Raleway"/>
              </a:rPr>
              <a:t> Bij elke klik komt de merknaam die bij het logo hoort tevoorschijn.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Ketnet</a:t>
            </a:r>
            <a:r>
              <a:rPr lang="nl" sz="1204">
                <a:solidFill>
                  <a:schemeClr val="dk1"/>
                </a:solidFill>
                <a:latin typeface="Raleway"/>
                <a:ea typeface="Raleway"/>
                <a:cs typeface="Raleway"/>
                <a:sym typeface="Raleway"/>
              </a:rPr>
              <a:t>: Tv-zender voor kinderen en jongeren. Ketnet wordt betaald door de overheid en is reclamevrij.</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Ola</a:t>
            </a:r>
            <a:r>
              <a:rPr lang="nl" sz="1204">
                <a:solidFill>
                  <a:schemeClr val="dk1"/>
                </a:solidFill>
                <a:latin typeface="Raleway"/>
                <a:ea typeface="Raleway"/>
                <a:cs typeface="Raleway"/>
                <a:sym typeface="Raleway"/>
              </a:rPr>
              <a:t>: Verkoopt ijsjes</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McDonalds</a:t>
            </a:r>
            <a:r>
              <a:rPr lang="nl" sz="1204">
                <a:solidFill>
                  <a:schemeClr val="dk1"/>
                </a:solidFill>
                <a:latin typeface="Raleway"/>
                <a:ea typeface="Raleway"/>
                <a:cs typeface="Raleway"/>
                <a:sym typeface="Raleway"/>
              </a:rPr>
              <a:t>: Een groep van restaurants die fastfood verkopen</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TikTok</a:t>
            </a:r>
            <a:r>
              <a:rPr lang="nl" sz="1204">
                <a:solidFill>
                  <a:schemeClr val="dk1"/>
                </a:solidFill>
                <a:latin typeface="Raleway"/>
                <a:ea typeface="Raleway"/>
                <a:cs typeface="Raleway"/>
                <a:sym typeface="Raleway"/>
              </a:rPr>
              <a:t>: Een social media app om korte filmpjes op de bekijken en delen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4">
              <a:solidFill>
                <a:schemeClr val="dk1"/>
              </a:solidFill>
              <a:latin typeface="Raleway"/>
              <a:ea typeface="Raleway"/>
              <a:cs typeface="Raleway"/>
              <a:sym typeface="Raleway"/>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0" name="Google Shape;71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 name="Google Shape;715;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 name="Google Shape;722;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l">
                <a:solidFill>
                  <a:schemeClr val="dk1"/>
                </a:solidFill>
              </a:rPr>
              <a:t>Het hebben van een goed logo zorgt er voor dat mensen dit </a:t>
            </a:r>
            <a:r>
              <a:rPr b="1" lang="nl">
                <a:solidFill>
                  <a:schemeClr val="dk1"/>
                </a:solidFill>
              </a:rPr>
              <a:t>beter</a:t>
            </a:r>
            <a:r>
              <a:rPr lang="nl">
                <a:solidFill>
                  <a:schemeClr val="dk1"/>
                </a:solidFill>
              </a:rPr>
              <a:t> en </a:t>
            </a:r>
            <a:r>
              <a:rPr b="1" lang="nl">
                <a:solidFill>
                  <a:schemeClr val="dk1"/>
                </a:solidFill>
              </a:rPr>
              <a:t>makkelijk</a:t>
            </a:r>
            <a:r>
              <a:rPr lang="nl">
                <a:solidFill>
                  <a:schemeClr val="dk1"/>
                </a:solidFill>
              </a:rPr>
              <a:t> onthouden en het zich daardoor ook sneller zullen </a:t>
            </a:r>
            <a:r>
              <a:rPr b="1" lang="nl">
                <a:solidFill>
                  <a:schemeClr val="dk1"/>
                </a:solidFill>
              </a:rPr>
              <a:t>herinneren</a:t>
            </a:r>
            <a:r>
              <a:rPr lang="nl">
                <a:solidFill>
                  <a:schemeClr val="dk1"/>
                </a:solidFill>
              </a:rPr>
              <a:t> wanneer ze in de winkel staan.Hierdoor kan het hebben van een goed logo er voor zorgen dat mensen het product </a:t>
            </a:r>
            <a:r>
              <a:rPr b="1" lang="nl">
                <a:solidFill>
                  <a:schemeClr val="dk1"/>
                </a:solidFill>
              </a:rPr>
              <a:t>sneller kopen</a:t>
            </a:r>
            <a:r>
              <a:rPr lang="nl">
                <a:solidFill>
                  <a:schemeClr val="dk1"/>
                </a:solidFill>
              </a:rPr>
              <a:t> dan wanneer er een slecht logo is. Maar het hebben van </a:t>
            </a:r>
            <a:r>
              <a:rPr b="1" lang="nl">
                <a:solidFill>
                  <a:schemeClr val="dk1"/>
                </a:solidFill>
              </a:rPr>
              <a:t>een goed logo wil niet zeggen dat het product daarom beter is</a:t>
            </a:r>
            <a:r>
              <a:rPr lang="nl">
                <a:solidFill>
                  <a:schemeClr val="dk1"/>
                </a:solidFill>
              </a:rPr>
              <a:t> dan andere merken die misschien een minder goed logo hebben!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4" name="Google Shape;744;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1" name="Google Shape;751;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nl">
                <a:solidFill>
                  <a:schemeClr val="dk1"/>
                </a:solidFill>
              </a:rPr>
              <a:t>Apple</a:t>
            </a:r>
            <a:r>
              <a:rPr lang="nl">
                <a:solidFill>
                  <a:schemeClr val="dk1"/>
                </a:solidFill>
              </a:rPr>
              <a:t> is geen merk dat fruit verkoopt maar is het bekende </a:t>
            </a:r>
            <a:r>
              <a:rPr b="1" lang="nl">
                <a:solidFill>
                  <a:schemeClr val="dk1"/>
                </a:solidFill>
              </a:rPr>
              <a:t>elektronicabedrijf</a:t>
            </a:r>
            <a:r>
              <a:rPr lang="nl">
                <a:solidFill>
                  <a:schemeClr val="dk1"/>
                </a:solidFill>
              </a:rPr>
              <a:t> dat populaire smartphones, tablets, horloges en andere producten verkoopt! De appel in het logo heeft niets te maken met de producten dat het merk verkoopt. </a:t>
            </a:r>
            <a:endParaRPr>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0" name="Google Shape;770;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nl">
                <a:solidFill>
                  <a:schemeClr val="dk1"/>
                </a:solidFill>
              </a:rPr>
              <a:t>In het bekende </a:t>
            </a:r>
            <a:r>
              <a:rPr b="1" lang="nl">
                <a:solidFill>
                  <a:schemeClr val="dk1"/>
                </a:solidFill>
              </a:rPr>
              <a:t>computerspelletje</a:t>
            </a:r>
            <a:r>
              <a:rPr lang="nl">
                <a:solidFill>
                  <a:schemeClr val="dk1"/>
                </a:solidFill>
              </a:rPr>
              <a:t> </a:t>
            </a:r>
            <a:r>
              <a:rPr b="1" lang="nl">
                <a:solidFill>
                  <a:schemeClr val="dk1"/>
                </a:solidFill>
              </a:rPr>
              <a:t>Mario Bross</a:t>
            </a:r>
            <a:r>
              <a:rPr lang="nl">
                <a:solidFill>
                  <a:schemeClr val="dk1"/>
                </a:solidFill>
              </a:rPr>
              <a:t> wordt vaak aan product placement gedaan! Hier zie je dat het </a:t>
            </a:r>
            <a:r>
              <a:rPr b="1" lang="nl">
                <a:solidFill>
                  <a:schemeClr val="dk1"/>
                </a:solidFill>
              </a:rPr>
              <a:t>bestaande automerk Mercedes Benz </a:t>
            </a:r>
            <a:r>
              <a:rPr lang="nl">
                <a:solidFill>
                  <a:schemeClr val="dk1"/>
                </a:solidFill>
              </a:rPr>
              <a:t>wordt gebruikt om reclame te maken.</a:t>
            </a:r>
            <a:endParaRPr>
              <a:solidFill>
                <a:schemeClr val="dk1"/>
              </a:solidFill>
            </a:endParaRPr>
          </a:p>
          <a:p>
            <a:pPr indent="0" lvl="0" marL="0" rtl="0" algn="l">
              <a:lnSpc>
                <a:spcPct val="115000"/>
              </a:lnSpc>
              <a:spcBef>
                <a:spcPts val="1200"/>
              </a:spcBef>
              <a:spcAft>
                <a:spcPts val="0"/>
              </a:spcAft>
              <a:buSzPts val="1100"/>
              <a:buNone/>
            </a:pPr>
            <a:r>
              <a:rPr lang="nl">
                <a:solidFill>
                  <a:schemeClr val="dk1"/>
                </a:solidFill>
              </a:rPr>
              <a:t>In dit voorbeeld worden het logo en het automodel van Mercedes gebruikt.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8688f5a81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g18688f5a814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4">
                <a:solidFill>
                  <a:schemeClr val="dk1"/>
                </a:solidFill>
                <a:latin typeface="Raleway"/>
                <a:ea typeface="Raleway"/>
                <a:cs typeface="Raleway"/>
                <a:sym typeface="Raleway"/>
              </a:rPr>
              <a:t>Opgelet, </a:t>
            </a:r>
            <a:r>
              <a:rPr b="1" lang="nl" sz="1204">
                <a:solidFill>
                  <a:schemeClr val="dk1"/>
                </a:solidFill>
                <a:latin typeface="Raleway"/>
                <a:ea typeface="Raleway"/>
                <a:cs typeface="Raleway"/>
                <a:sym typeface="Raleway"/>
              </a:rPr>
              <a:t>slide met animaties.</a:t>
            </a:r>
            <a:r>
              <a:rPr lang="nl" sz="1204">
                <a:solidFill>
                  <a:schemeClr val="dk1"/>
                </a:solidFill>
                <a:latin typeface="Raleway"/>
                <a:ea typeface="Raleway"/>
                <a:cs typeface="Raleway"/>
                <a:sym typeface="Raleway"/>
              </a:rPr>
              <a:t> Bij elke klik komt de merknaam die bij het logo hoort tevoorschijn.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Delhaize</a:t>
            </a:r>
            <a:r>
              <a:rPr lang="nl" sz="1204">
                <a:solidFill>
                  <a:schemeClr val="dk1"/>
                </a:solidFill>
                <a:latin typeface="Raleway"/>
                <a:ea typeface="Raleway"/>
                <a:cs typeface="Raleway"/>
                <a:sym typeface="Raleway"/>
              </a:rPr>
              <a:t>: Supermarkt</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Instagram</a:t>
            </a:r>
            <a:r>
              <a:rPr lang="nl" sz="1204">
                <a:solidFill>
                  <a:schemeClr val="dk1"/>
                </a:solidFill>
                <a:latin typeface="Raleway"/>
                <a:ea typeface="Raleway"/>
                <a:cs typeface="Raleway"/>
                <a:sym typeface="Raleway"/>
              </a:rPr>
              <a:t>: Sociale media app om foto’s en video’s te delen met anderen</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WWF</a:t>
            </a:r>
            <a:r>
              <a:rPr lang="nl" sz="1204">
                <a:solidFill>
                  <a:schemeClr val="dk1"/>
                </a:solidFill>
                <a:latin typeface="Raleway"/>
                <a:ea typeface="Raleway"/>
                <a:cs typeface="Raleway"/>
                <a:sym typeface="Raleway"/>
              </a:rPr>
              <a:t>: World Wide Fund for Nature, organisatie voor de bescherming van de natuur</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rPr b="1" lang="nl" sz="1204">
                <a:solidFill>
                  <a:schemeClr val="dk1"/>
                </a:solidFill>
                <a:latin typeface="Raleway"/>
                <a:ea typeface="Raleway"/>
                <a:cs typeface="Raleway"/>
                <a:sym typeface="Raleway"/>
              </a:rPr>
              <a:t>Youtube</a:t>
            </a:r>
            <a:r>
              <a:rPr lang="nl" sz="1204">
                <a:solidFill>
                  <a:schemeClr val="dk1"/>
                </a:solidFill>
                <a:latin typeface="Raleway"/>
                <a:ea typeface="Raleway"/>
                <a:cs typeface="Raleway"/>
                <a:sym typeface="Raleway"/>
              </a:rPr>
              <a:t>: Platform om filmpjes te uploaden en te bekijken</a:t>
            </a:r>
            <a:endParaRPr sz="1204">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204">
              <a:solidFill>
                <a:schemeClr val="dk1"/>
              </a:solidFill>
              <a:latin typeface="Raleway"/>
              <a:ea typeface="Raleway"/>
              <a:cs typeface="Raleway"/>
              <a:sym typeface="Raleway"/>
            </a:endParaRPr>
          </a:p>
          <a:p>
            <a:pPr indent="-305054" lvl="0" marL="457200" rtl="0" algn="l">
              <a:lnSpc>
                <a:spcPct val="115000"/>
              </a:lnSpc>
              <a:spcBef>
                <a:spcPts val="0"/>
              </a:spcBef>
              <a:spcAft>
                <a:spcPts val="0"/>
              </a:spcAft>
              <a:buClr>
                <a:schemeClr val="dk1"/>
              </a:buClr>
              <a:buSzPts val="1204"/>
              <a:buFont typeface="Raleway"/>
              <a:buChar char="-"/>
            </a:pPr>
            <a:r>
              <a:t/>
            </a:r>
            <a:endParaRPr sz="1204">
              <a:solidFill>
                <a:schemeClr val="dk1"/>
              </a:solidFill>
              <a:latin typeface="Raleway"/>
              <a:ea typeface="Raleway"/>
              <a:cs typeface="Raleway"/>
              <a:sym typeface="Raleway"/>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nl">
                <a:solidFill>
                  <a:schemeClr val="dk1"/>
                </a:solidFill>
              </a:rPr>
              <a:t>Beide merken verkopen chocolade. </a:t>
            </a:r>
            <a:r>
              <a:rPr b="1" lang="nl">
                <a:solidFill>
                  <a:schemeClr val="dk1"/>
                </a:solidFill>
              </a:rPr>
              <a:t>Nutella</a:t>
            </a:r>
            <a:r>
              <a:rPr lang="nl">
                <a:solidFill>
                  <a:schemeClr val="dk1"/>
                </a:solidFill>
              </a:rPr>
              <a:t> maakt producten zoals chocopasta's en andere koekjes, terwijl </a:t>
            </a:r>
            <a:r>
              <a:rPr b="1" lang="nl">
                <a:solidFill>
                  <a:schemeClr val="dk1"/>
                </a:solidFill>
              </a:rPr>
              <a:t>Kinder Surprise</a:t>
            </a:r>
            <a:r>
              <a:rPr lang="nl">
                <a:solidFill>
                  <a:schemeClr val="dk1"/>
                </a:solidFill>
              </a:rPr>
              <a:t> deze lekkere chocolade eitjes waarin een leuke verrassing zit!</a:t>
            </a:r>
            <a:endParaRPr>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8" name="Google Shape;788;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nl">
                <a:solidFill>
                  <a:schemeClr val="dk1"/>
                </a:solidFill>
              </a:rPr>
              <a:t>Quicky</a:t>
            </a:r>
            <a:r>
              <a:rPr lang="nl">
                <a:solidFill>
                  <a:schemeClr val="dk1"/>
                </a:solidFill>
              </a:rPr>
              <a:t> of </a:t>
            </a:r>
            <a:r>
              <a:rPr b="1" lang="nl">
                <a:solidFill>
                  <a:schemeClr val="dk1"/>
                </a:solidFill>
              </a:rPr>
              <a:t>Nesquik Bunny</a:t>
            </a:r>
            <a:r>
              <a:rPr lang="nl">
                <a:solidFill>
                  <a:schemeClr val="dk1"/>
                </a:solidFill>
              </a:rPr>
              <a:t> is het bekende </a:t>
            </a:r>
            <a:r>
              <a:rPr b="1" lang="nl">
                <a:solidFill>
                  <a:schemeClr val="dk1"/>
                </a:solidFill>
              </a:rPr>
              <a:t>merkfiguurtje</a:t>
            </a:r>
            <a:r>
              <a:rPr lang="nl">
                <a:solidFill>
                  <a:schemeClr val="dk1"/>
                </a:solidFill>
              </a:rPr>
              <a:t> van Nesquik dat al sinds </a:t>
            </a:r>
            <a:r>
              <a:rPr b="1" lang="nl">
                <a:solidFill>
                  <a:schemeClr val="dk1"/>
                </a:solidFill>
              </a:rPr>
              <a:t>1973</a:t>
            </a:r>
            <a:r>
              <a:rPr lang="nl">
                <a:solidFill>
                  <a:schemeClr val="dk1"/>
                </a:solidFill>
              </a:rPr>
              <a:t> wordt gebruikt en op alle producten en reclamespotjes van het product verschijnt!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5" name="Google Shape;805;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2" name="Google Shape;812;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l">
                <a:solidFill>
                  <a:schemeClr val="dk1"/>
                </a:solidFill>
              </a:rPr>
              <a:t>Merken hebben een </a:t>
            </a:r>
            <a:r>
              <a:rPr b="1" lang="nl">
                <a:solidFill>
                  <a:schemeClr val="dk1"/>
                </a:solidFill>
              </a:rPr>
              <a:t>naam</a:t>
            </a:r>
            <a:r>
              <a:rPr lang="nl">
                <a:solidFill>
                  <a:schemeClr val="dk1"/>
                </a:solidFill>
              </a:rPr>
              <a:t> en </a:t>
            </a:r>
            <a:r>
              <a:rPr b="1" lang="nl">
                <a:solidFill>
                  <a:schemeClr val="dk1"/>
                </a:solidFill>
              </a:rPr>
              <a:t>logo</a:t>
            </a:r>
            <a:r>
              <a:rPr lang="nl">
                <a:solidFill>
                  <a:schemeClr val="dk1"/>
                </a:solidFill>
              </a:rPr>
              <a:t> dat </a:t>
            </a:r>
            <a:r>
              <a:rPr b="1" lang="nl">
                <a:solidFill>
                  <a:schemeClr val="dk1"/>
                </a:solidFill>
              </a:rPr>
              <a:t>uniek</a:t>
            </a:r>
            <a:r>
              <a:rPr lang="nl">
                <a:solidFill>
                  <a:schemeClr val="dk1"/>
                </a:solidFill>
              </a:rPr>
              <a:t> is, waardoor mensen dit </a:t>
            </a:r>
            <a:r>
              <a:rPr b="1" lang="nl">
                <a:solidFill>
                  <a:schemeClr val="dk1"/>
                </a:solidFill>
              </a:rPr>
              <a:t>makkelijk</a:t>
            </a:r>
            <a:r>
              <a:rPr lang="nl">
                <a:solidFill>
                  <a:schemeClr val="dk1"/>
                </a:solidFill>
              </a:rPr>
              <a:t> kunnen </a:t>
            </a:r>
            <a:r>
              <a:rPr b="1" lang="nl">
                <a:solidFill>
                  <a:schemeClr val="dk1"/>
                </a:solidFill>
              </a:rPr>
              <a:t>onthouden</a:t>
            </a:r>
            <a:r>
              <a:rPr lang="nl">
                <a:solidFill>
                  <a:schemeClr val="dk1"/>
                </a:solidFill>
              </a:rPr>
              <a:t> en </a:t>
            </a:r>
            <a:r>
              <a:rPr b="1" lang="nl">
                <a:solidFill>
                  <a:schemeClr val="dk1"/>
                </a:solidFill>
              </a:rPr>
              <a:t>herinneren</a:t>
            </a:r>
            <a:r>
              <a:rPr lang="nl">
                <a:solidFill>
                  <a:schemeClr val="dk1"/>
                </a:solidFill>
              </a:rPr>
              <a:t>.  Merken zijn niet per se goedkoper dan niet-merken... Integendeel, meestal zijn ze </a:t>
            </a:r>
            <a:r>
              <a:rPr b="1" lang="nl">
                <a:solidFill>
                  <a:schemeClr val="dk1"/>
                </a:solidFill>
              </a:rPr>
              <a:t>duurder</a:t>
            </a:r>
            <a:r>
              <a:rPr lang="nl">
                <a:solidFill>
                  <a:schemeClr val="dk1"/>
                </a:solidFill>
              </a:rPr>
              <a:t>!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8" name="Google Shape;818;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l">
                <a:solidFill>
                  <a:schemeClr val="dk1"/>
                </a:solidFill>
              </a:rPr>
              <a:t>In </a:t>
            </a:r>
            <a:r>
              <a:rPr b="1" lang="nl">
                <a:solidFill>
                  <a:schemeClr val="dk1"/>
                </a:solidFill>
              </a:rPr>
              <a:t>België</a:t>
            </a:r>
            <a:r>
              <a:rPr lang="nl">
                <a:solidFill>
                  <a:schemeClr val="dk1"/>
                </a:solidFill>
              </a:rPr>
              <a:t> is het </a:t>
            </a:r>
            <a:r>
              <a:rPr b="1" lang="nl">
                <a:solidFill>
                  <a:schemeClr val="dk1"/>
                </a:solidFill>
              </a:rPr>
              <a:t>verboden</a:t>
            </a:r>
            <a:r>
              <a:rPr lang="nl">
                <a:solidFill>
                  <a:schemeClr val="dk1"/>
                </a:solidFill>
              </a:rPr>
              <a:t> om reclame te maken voor</a:t>
            </a:r>
            <a:r>
              <a:rPr b="1" lang="nl">
                <a:solidFill>
                  <a:schemeClr val="dk1"/>
                </a:solidFill>
              </a:rPr>
              <a:t> tabak en sigaretten</a:t>
            </a:r>
            <a:r>
              <a:rPr lang="nl">
                <a:solidFill>
                  <a:schemeClr val="dk1"/>
                </a:solidFill>
              </a:rPr>
              <a:t>! Onder </a:t>
            </a:r>
            <a:r>
              <a:rPr b="1" lang="nl">
                <a:solidFill>
                  <a:schemeClr val="dk1"/>
                </a:solidFill>
              </a:rPr>
              <a:t>bepaalde voorwaarden en regels</a:t>
            </a:r>
            <a:r>
              <a:rPr lang="nl">
                <a:solidFill>
                  <a:schemeClr val="dk1"/>
                </a:solidFill>
              </a:rPr>
              <a:t> mag wel reclame voor </a:t>
            </a:r>
            <a:r>
              <a:rPr b="1" lang="nl">
                <a:solidFill>
                  <a:schemeClr val="dk1"/>
                </a:solidFill>
              </a:rPr>
              <a:t>alcohol</a:t>
            </a:r>
            <a:r>
              <a:rPr lang="nl">
                <a:solidFill>
                  <a:schemeClr val="dk1"/>
                </a:solidFill>
              </a:rPr>
              <a:t> worden gemaakt.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5" name="Google Shape;825;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nl">
                <a:solidFill>
                  <a:schemeClr val="dk1"/>
                </a:solidFill>
              </a:rPr>
              <a:t>Uit onderzoeken rond reclame met echte mensen, blijkt dat bepaalde kleuren in reclame verschillende </a:t>
            </a:r>
            <a:r>
              <a:rPr b="1" lang="nl">
                <a:solidFill>
                  <a:schemeClr val="dk1"/>
                </a:solidFill>
              </a:rPr>
              <a:t>gevoelens</a:t>
            </a:r>
            <a:r>
              <a:rPr lang="nl">
                <a:solidFill>
                  <a:schemeClr val="dk1"/>
                </a:solidFill>
              </a:rPr>
              <a:t> bij mensen kunnen losmaken. Zo blijkt dat de kleur </a:t>
            </a:r>
            <a:r>
              <a:rPr b="1" lang="nl">
                <a:solidFill>
                  <a:schemeClr val="dk1"/>
                </a:solidFill>
              </a:rPr>
              <a:t>rood</a:t>
            </a:r>
            <a:r>
              <a:rPr lang="nl">
                <a:solidFill>
                  <a:schemeClr val="dk1"/>
                </a:solidFill>
              </a:rPr>
              <a:t> in reclame vaak de gevoelens </a:t>
            </a:r>
            <a:r>
              <a:rPr b="1" lang="nl">
                <a:solidFill>
                  <a:schemeClr val="dk1"/>
                </a:solidFill>
              </a:rPr>
              <a:t>passie</a:t>
            </a:r>
            <a:r>
              <a:rPr lang="nl">
                <a:solidFill>
                  <a:schemeClr val="dk1"/>
                </a:solidFill>
              </a:rPr>
              <a:t> en </a:t>
            </a:r>
            <a:r>
              <a:rPr b="1" lang="nl">
                <a:solidFill>
                  <a:schemeClr val="dk1"/>
                </a:solidFill>
              </a:rPr>
              <a:t>energie</a:t>
            </a:r>
            <a:r>
              <a:rPr lang="nl">
                <a:solidFill>
                  <a:schemeClr val="dk1"/>
                </a:solidFill>
              </a:rPr>
              <a:t> opwekken. Op de slide kan je de betekenissen van andere kleuren zien.</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4" name="Google Shape;834;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l">
                <a:solidFill>
                  <a:schemeClr val="dk1"/>
                </a:solidFill>
              </a:rPr>
              <a:t>Product placement is een </a:t>
            </a:r>
            <a:r>
              <a:rPr b="1" lang="nl">
                <a:solidFill>
                  <a:schemeClr val="dk1"/>
                </a:solidFill>
              </a:rPr>
              <a:t>reclametechniek</a:t>
            </a:r>
            <a:r>
              <a:rPr lang="nl">
                <a:solidFill>
                  <a:schemeClr val="dk1"/>
                </a:solidFill>
              </a:rPr>
              <a:t> waarbij een product dat echt bestaat wordt getoond tijdens een </a:t>
            </a:r>
            <a:r>
              <a:rPr b="1" lang="nl">
                <a:solidFill>
                  <a:schemeClr val="dk1"/>
                </a:solidFill>
              </a:rPr>
              <a:t>film</a:t>
            </a:r>
            <a:r>
              <a:rPr lang="nl">
                <a:solidFill>
                  <a:schemeClr val="dk1"/>
                </a:solidFill>
              </a:rPr>
              <a:t> of </a:t>
            </a:r>
            <a:r>
              <a:rPr b="1" lang="nl">
                <a:solidFill>
                  <a:schemeClr val="dk1"/>
                </a:solidFill>
              </a:rPr>
              <a:t>televisieprogramma</a:t>
            </a:r>
            <a:r>
              <a:rPr lang="nl">
                <a:solidFill>
                  <a:schemeClr val="dk1"/>
                </a:solidFill>
              </a:rPr>
              <a:t>, door het </a:t>
            </a:r>
            <a:r>
              <a:rPr b="1" lang="nl">
                <a:solidFill>
                  <a:schemeClr val="dk1"/>
                </a:solidFill>
              </a:rPr>
              <a:t>logo</a:t>
            </a:r>
            <a:r>
              <a:rPr lang="nl">
                <a:solidFill>
                  <a:schemeClr val="dk1"/>
                </a:solidFill>
              </a:rPr>
              <a:t> heel sterk in beeld te brengen. Op deze manier kan het merk reclame maken voor haar producten zonder dat de kijker altijd door heeft dat het over reclame gaat.</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2" name="Google Shape;842;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 name="Google Shape;852;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nl" sz="1200">
                <a:solidFill>
                  <a:schemeClr val="dk1"/>
                </a:solidFill>
                <a:latin typeface="Raleway"/>
                <a:ea typeface="Raleway"/>
                <a:cs typeface="Raleway"/>
                <a:sym typeface="Raleway"/>
              </a:rPr>
              <a:t>Link Rad van fortuin ***: </a:t>
            </a:r>
            <a:r>
              <a:rPr lang="nl" sz="1200" u="sng">
                <a:solidFill>
                  <a:schemeClr val="hlink"/>
                </a:solidFill>
                <a:latin typeface="Raleway"/>
                <a:ea typeface="Raleway"/>
                <a:cs typeface="Raleway"/>
                <a:sym typeface="Raleway"/>
                <a:hlinkClick r:id="rId2"/>
              </a:rPr>
              <a:t>https://deschaalvanm.qualifioapp.com/quiz/1139381_2637/radvanfortuin3.html</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SzPts val="1100"/>
              <a:buNone/>
            </a:pPr>
            <a:r>
              <a:t/>
            </a:r>
            <a:endParaRPr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rPr lang="nl" sz="1200">
                <a:solidFill>
                  <a:schemeClr val="dk1"/>
                </a:solidFill>
                <a:latin typeface="Raleway"/>
                <a:ea typeface="Raleway"/>
                <a:cs typeface="Raleway"/>
                <a:sym typeface="Raleway"/>
              </a:rPr>
              <a:t>Peil naar voorkennis bij je leerlingen.</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Wat zijn de symbolen die op dit rad staan?</a:t>
            </a:r>
            <a:endParaRPr sz="1200">
              <a:solidFill>
                <a:schemeClr val="dk1"/>
              </a:solidFill>
              <a:latin typeface="Raleway"/>
              <a:ea typeface="Raleway"/>
              <a:cs typeface="Raleway"/>
              <a:sym typeface="Raleway"/>
            </a:endParaRPr>
          </a:p>
          <a:p>
            <a:pPr indent="-304800" lvl="0" marL="457200" rtl="0" algn="just">
              <a:lnSpc>
                <a:spcPct val="115000"/>
              </a:lnSpc>
              <a:spcBef>
                <a:spcPts val="0"/>
              </a:spcBef>
              <a:spcAft>
                <a:spcPts val="0"/>
              </a:spcAft>
              <a:buClr>
                <a:schemeClr val="dk1"/>
              </a:buClr>
              <a:buSzPts val="1200"/>
              <a:buFont typeface="Raleway"/>
              <a:buChar char="❖"/>
            </a:pPr>
            <a:r>
              <a:rPr b="1" lang="nl" sz="1200">
                <a:solidFill>
                  <a:schemeClr val="dk1"/>
                </a:solidFill>
                <a:latin typeface="Raleway"/>
                <a:ea typeface="Raleway"/>
                <a:cs typeface="Raleway"/>
                <a:sym typeface="Raleway"/>
              </a:rPr>
              <a:t>Waarvoor worden deze gebruikt?</a:t>
            </a:r>
            <a:endParaRPr b="1" sz="1200">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t/>
            </a:r>
            <a:endParaRPr b="1" sz="1204">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rPr b="1" lang="nl" sz="1204">
                <a:solidFill>
                  <a:schemeClr val="dk1"/>
                </a:solidFill>
                <a:latin typeface="Raleway"/>
                <a:ea typeface="Raleway"/>
                <a:cs typeface="Raleway"/>
                <a:sym typeface="Raleway"/>
              </a:rPr>
              <a:t>Wat is een merknaam en een logo?</a:t>
            </a:r>
            <a:endParaRPr b="1" sz="1204">
              <a:solidFill>
                <a:schemeClr val="dk1"/>
              </a:solidFill>
              <a:latin typeface="Raleway"/>
              <a:ea typeface="Raleway"/>
              <a:cs typeface="Raleway"/>
              <a:sym typeface="Raleway"/>
            </a:endParaRPr>
          </a:p>
          <a:p>
            <a:pPr indent="0" lvl="0" marL="0" rtl="0" algn="just">
              <a:lnSpc>
                <a:spcPct val="115000"/>
              </a:lnSpc>
              <a:spcBef>
                <a:spcPts val="0"/>
              </a:spcBef>
              <a:spcAft>
                <a:spcPts val="0"/>
              </a:spcAft>
              <a:buClr>
                <a:schemeClr val="dk1"/>
              </a:buClr>
              <a:buSzPts val="1100"/>
              <a:buFont typeface="Arial"/>
              <a:buNone/>
            </a:pPr>
            <a:r>
              <a:rPr lang="nl" sz="1204">
                <a:solidFill>
                  <a:schemeClr val="dk1"/>
                </a:solidFill>
                <a:latin typeface="Raleway"/>
                <a:ea typeface="Raleway"/>
                <a:cs typeface="Raleway"/>
                <a:sym typeface="Raleway"/>
              </a:rPr>
              <a:t>Een merk wordt gebruikt om goederen, diensten of organisaties te onderscheiden van anderen. Merken bestaan uit twee grote onderdelen: enerzijds de merknaam en anderzijds het logo. De merknaam is het talige gedeelte van een merk en is de naam die gebruikt wordt voor producten, diensten of organisaties. Het logo is de grafische voorstelling die gekoppeld wordt aan de merknaam en een product, dienst of organisatie. De merknaam en het logo zorgen ervoor dat mensen een symbool hebben om het product, dienst of organisatie aan te herkennen en op die manier beter te onthouden.</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4" name="Google Shape;864;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l">
                <a:solidFill>
                  <a:schemeClr val="dk1"/>
                </a:solidFill>
              </a:rPr>
              <a:t>Motorolie zorgt voor een hele </a:t>
            </a:r>
            <a:r>
              <a:rPr b="1" lang="nl">
                <a:solidFill>
                  <a:schemeClr val="dk1"/>
                </a:solidFill>
              </a:rPr>
              <a:t>vette</a:t>
            </a:r>
            <a:r>
              <a:rPr lang="nl">
                <a:solidFill>
                  <a:schemeClr val="dk1"/>
                </a:solidFill>
              </a:rPr>
              <a:t> en </a:t>
            </a:r>
            <a:r>
              <a:rPr b="1" lang="nl">
                <a:solidFill>
                  <a:schemeClr val="dk1"/>
                </a:solidFill>
              </a:rPr>
              <a:t>blinkende</a:t>
            </a:r>
            <a:r>
              <a:rPr lang="nl">
                <a:solidFill>
                  <a:schemeClr val="dk1"/>
                </a:solidFill>
              </a:rPr>
              <a:t> laag </a:t>
            </a:r>
            <a:r>
              <a:rPr b="1" lang="nl">
                <a:solidFill>
                  <a:schemeClr val="dk1"/>
                </a:solidFill>
              </a:rPr>
              <a:t>schijn</a:t>
            </a:r>
            <a:r>
              <a:rPr lang="nl">
                <a:solidFill>
                  <a:schemeClr val="dk1"/>
                </a:solidFill>
              </a:rPr>
              <a:t>. Zo lijkt het alsof de siroop </a:t>
            </a:r>
            <a:r>
              <a:rPr b="1" lang="nl">
                <a:solidFill>
                  <a:schemeClr val="dk1"/>
                </a:solidFill>
              </a:rPr>
              <a:t>veel suikers</a:t>
            </a:r>
            <a:r>
              <a:rPr lang="nl">
                <a:solidFill>
                  <a:schemeClr val="dk1"/>
                </a:solidFill>
              </a:rPr>
              <a:t> bevat en een mooie</a:t>
            </a:r>
            <a:r>
              <a:rPr b="1" lang="nl">
                <a:solidFill>
                  <a:schemeClr val="dk1"/>
                </a:solidFill>
              </a:rPr>
              <a:t> lopende structuur</a:t>
            </a:r>
            <a:r>
              <a:rPr lang="nl">
                <a:solidFill>
                  <a:schemeClr val="dk1"/>
                </a:solidFill>
              </a:rPr>
              <a:t> heeft.</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3" name="Google Shape;873;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1" name="Google Shape;881;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l">
                <a:solidFill>
                  <a:schemeClr val="dk1"/>
                </a:solidFill>
              </a:rPr>
              <a:t>In de afbeelding is een scène uit de bekende Amerikaanse film </a:t>
            </a:r>
            <a:r>
              <a:rPr b="1" lang="nl">
                <a:solidFill>
                  <a:schemeClr val="dk1"/>
                </a:solidFill>
              </a:rPr>
              <a:t>Ted</a:t>
            </a:r>
            <a:r>
              <a:rPr lang="nl">
                <a:solidFill>
                  <a:schemeClr val="dk1"/>
                </a:solidFill>
              </a:rPr>
              <a:t> te zien. De teddybeer houdt een zak chips vast van het merk </a:t>
            </a:r>
            <a:r>
              <a:rPr b="1" lang="nl">
                <a:solidFill>
                  <a:schemeClr val="dk1"/>
                </a:solidFill>
              </a:rPr>
              <a:t>Doritos</a:t>
            </a:r>
            <a:r>
              <a:rPr lang="nl">
                <a:solidFill>
                  <a:schemeClr val="dk1"/>
                </a:solidFill>
              </a:rPr>
              <a:t>. Doordat dit zichtbaar is, wordt er aan </a:t>
            </a:r>
            <a:r>
              <a:rPr b="1" lang="nl">
                <a:solidFill>
                  <a:schemeClr val="dk1"/>
                </a:solidFill>
              </a:rPr>
              <a:t>product placement</a:t>
            </a:r>
            <a:r>
              <a:rPr lang="nl">
                <a:solidFill>
                  <a:schemeClr val="dk1"/>
                </a:solidFill>
              </a:rPr>
              <a:t> gedaan.</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Deze thema’s zijn nog in ontwikkeling. Uiteraard mag u wel al van dit materiaal gebruik maken als u dat zou willen!</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1200"/>
              </a:spcBef>
              <a:spcAft>
                <a:spcPts val="0"/>
              </a:spcAft>
              <a:buClr>
                <a:schemeClr val="dk1"/>
              </a:buClr>
              <a:buSzPts val="1400"/>
              <a:buChar char="○"/>
              <a:defRPr sz="1100"/>
            </a:lvl2pPr>
            <a:lvl3pPr indent="-317500" lvl="2" marL="1371600" algn="l">
              <a:lnSpc>
                <a:spcPct val="90000"/>
              </a:lnSpc>
              <a:spcBef>
                <a:spcPts val="1200"/>
              </a:spcBef>
              <a:spcAft>
                <a:spcPts val="0"/>
              </a:spcAft>
              <a:buClr>
                <a:schemeClr val="dk1"/>
              </a:buClr>
              <a:buSzPts val="1400"/>
              <a:buChar char="■"/>
              <a:defRPr sz="1100"/>
            </a:lvl3pPr>
            <a:lvl4pPr indent="-317500" lvl="3" marL="1828800" algn="l">
              <a:lnSpc>
                <a:spcPct val="90000"/>
              </a:lnSpc>
              <a:spcBef>
                <a:spcPts val="1200"/>
              </a:spcBef>
              <a:spcAft>
                <a:spcPts val="0"/>
              </a:spcAft>
              <a:buClr>
                <a:schemeClr val="dk1"/>
              </a:buClr>
              <a:buSzPts val="1400"/>
              <a:buChar char="●"/>
              <a:defRPr sz="1100"/>
            </a:lvl4pPr>
            <a:lvl5pPr indent="-317500" lvl="4" marL="2286000" algn="l">
              <a:lnSpc>
                <a:spcPct val="90000"/>
              </a:lnSpc>
              <a:spcBef>
                <a:spcPts val="1200"/>
              </a:spcBef>
              <a:spcAft>
                <a:spcPts val="0"/>
              </a:spcAft>
              <a:buClr>
                <a:schemeClr val="dk1"/>
              </a:buClr>
              <a:buSzPts val="1400"/>
              <a:buChar char="○"/>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 name="Google Shape;22;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p14:dur="40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36.png"/><Relationship Id="rId5" Type="http://schemas.openxmlformats.org/officeDocument/2006/relationships/image" Target="../media/image23.png"/><Relationship Id="rId6"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8.png"/><Relationship Id="rId4" Type="http://schemas.openxmlformats.org/officeDocument/2006/relationships/image" Target="../media/image30.png"/><Relationship Id="rId5" Type="http://schemas.openxmlformats.org/officeDocument/2006/relationships/image" Target="../media/image33.png"/></Relationships>
</file>

<file path=ppt/slides/_rels/slide16.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5.png"/><Relationship Id="rId5" Type="http://schemas.openxmlformats.org/officeDocument/2006/relationships/image" Target="../media/image41.png"/><Relationship Id="rId6" Type="http://schemas.openxmlformats.org/officeDocument/2006/relationships/image" Target="../media/image38.png"/><Relationship Id="rId7" Type="http://schemas.openxmlformats.org/officeDocument/2006/relationships/image" Target="../media/image42.png"/><Relationship Id="rId8" Type="http://schemas.openxmlformats.org/officeDocument/2006/relationships/image" Target="../media/image47.png"/></Relationships>
</file>

<file path=ppt/slides/_rels/slide17.xml.rels><?xml version="1.0" encoding="UTF-8" standalone="yes"?><Relationships xmlns="http://schemas.openxmlformats.org/package/2006/relationships"><Relationship Id="rId10"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56.png"/><Relationship Id="rId5" Type="http://schemas.openxmlformats.org/officeDocument/2006/relationships/image" Target="../media/image44.png"/><Relationship Id="rId6" Type="http://schemas.openxmlformats.org/officeDocument/2006/relationships/image" Target="../media/image40.png"/><Relationship Id="rId7" Type="http://schemas.openxmlformats.org/officeDocument/2006/relationships/image" Target="../media/image65.png"/><Relationship Id="rId8"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78.png"/><Relationship Id="rId5" Type="http://schemas.openxmlformats.org/officeDocument/2006/relationships/image" Target="../media/image50.png"/></Relationships>
</file>

<file path=ppt/slides/_rels/slide19.xml.rels><?xml version="1.0" encoding="UTF-8" standalone="yes"?><Relationships xmlns="http://schemas.openxmlformats.org/package/2006/relationships"><Relationship Id="rId10"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55.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8.png"/><Relationship Id="rId8"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0" Type="http://schemas.openxmlformats.org/officeDocument/2006/relationships/image" Target="../media/image70.pn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61.png"/><Relationship Id="rId9" Type="http://schemas.openxmlformats.org/officeDocument/2006/relationships/image" Target="../media/image67.png"/><Relationship Id="rId5" Type="http://schemas.openxmlformats.org/officeDocument/2006/relationships/image" Target="../media/image75.png"/><Relationship Id="rId6" Type="http://schemas.openxmlformats.org/officeDocument/2006/relationships/image" Target="../media/image59.png"/><Relationship Id="rId7" Type="http://schemas.openxmlformats.org/officeDocument/2006/relationships/image" Target="../media/image57.png"/><Relationship Id="rId8"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6.jpg"/><Relationship Id="rId4" Type="http://schemas.openxmlformats.org/officeDocument/2006/relationships/image" Target="../media/image82.png"/><Relationship Id="rId5" Type="http://schemas.openxmlformats.org/officeDocument/2006/relationships/image" Target="../media/image73.png"/><Relationship Id="rId6"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www.youtube.com/watch?v=QkNfvgdtggA" TargetMode="External"/><Relationship Id="rId4" Type="http://schemas.openxmlformats.org/officeDocument/2006/relationships/image" Target="../media/image69.jpg"/><Relationship Id="rId5"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www.youtube.com/watch?v=YJA1GBCzYF8" TargetMode="External"/><Relationship Id="rId4" Type="http://schemas.openxmlformats.org/officeDocument/2006/relationships/image" Target="../media/image80.jpg"/><Relationship Id="rId5"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www.youtube.com/watch?v=wxMEWhcyrVU" TargetMode="External"/><Relationship Id="rId4" Type="http://schemas.openxmlformats.org/officeDocument/2006/relationships/image" Target="../media/image72.jpg"/><Relationship Id="rId5"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www.youtube.com/watch?v=an4ySOlsUMY" TargetMode="External"/><Relationship Id="rId4" Type="http://schemas.openxmlformats.org/officeDocument/2006/relationships/image" Target="../media/image77.jpg"/><Relationship Id="rId5"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hyperlink" Target="http://drive.google.com/file/d/1i4XbXOQJA3aC4KWXk_OVCBxL8jfhLpq2/view" TargetMode="External"/><Relationship Id="rId5"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1.png"/><Relationship Id="rId4" Type="http://schemas.openxmlformats.org/officeDocument/2006/relationships/image" Target="../media/image118.png"/><Relationship Id="rId5"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8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0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9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9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8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8.png"/><Relationship Id="rId4" Type="http://schemas.openxmlformats.org/officeDocument/2006/relationships/image" Target="../media/image5.png"/><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7.png"/><Relationship Id="rId4" Type="http://schemas.openxmlformats.org/officeDocument/2006/relationships/image" Target="../media/image131.png"/><Relationship Id="rId5" Type="http://schemas.openxmlformats.org/officeDocument/2006/relationships/image" Target="../media/image9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96.jp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0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1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98.jp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0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0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drive.google.com/file/d/1Uhs5ilwm0KTgiT7blbXZ7fS62vyysBJZ/view" TargetMode="External"/><Relationship Id="rId4" Type="http://schemas.openxmlformats.org/officeDocument/2006/relationships/image" Target="../media/image63.png"/><Relationship Id="rId5" Type="http://schemas.openxmlformats.org/officeDocument/2006/relationships/hyperlink" Target="http://drive.google.com/file/d/1YWwkyG1BoCSIqi229XW5BRMyvhd8XYRX/view" TargetMode="External"/><Relationship Id="rId6" Type="http://schemas.openxmlformats.org/officeDocument/2006/relationships/image" Target="../media/image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png"/><Relationship Id="rId4" Type="http://schemas.openxmlformats.org/officeDocument/2006/relationships/hyperlink" Target="http://www.youtube.com/watch?v=eyvGuK59RNA" TargetMode="External"/><Relationship Id="rId5" Type="http://schemas.openxmlformats.org/officeDocument/2006/relationships/image" Target="../media/image10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drive.google.com/file/d/1xSZvD6KQ7pKZb0kEue0iOSpII_Bgkaja/view" TargetMode="External"/><Relationship Id="rId4" Type="http://schemas.openxmlformats.org/officeDocument/2006/relationships/image" Target="../media/image63.png"/><Relationship Id="rId5" Type="http://schemas.openxmlformats.org/officeDocument/2006/relationships/image" Target="../media/image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55.png"/><Relationship Id="rId4" Type="http://schemas.openxmlformats.org/officeDocument/2006/relationships/image" Target="../media/image104.png"/><Relationship Id="rId5" Type="http://schemas.openxmlformats.org/officeDocument/2006/relationships/image" Target="../media/image10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25.jpg"/><Relationship Id="rId4" Type="http://schemas.openxmlformats.org/officeDocument/2006/relationships/image" Target="../media/image112.jpg"/><Relationship Id="rId5" Type="http://schemas.openxmlformats.org/officeDocument/2006/relationships/image" Target="../media/image120.jpg"/><Relationship Id="rId6" Type="http://schemas.openxmlformats.org/officeDocument/2006/relationships/image" Target="../media/image1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16.jpg"/><Relationship Id="rId4" Type="http://schemas.openxmlformats.org/officeDocument/2006/relationships/image" Target="../media/image121.jpg"/><Relationship Id="rId5" Type="http://schemas.openxmlformats.org/officeDocument/2006/relationships/image" Target="../media/image111.jpg"/><Relationship Id="rId6" Type="http://schemas.openxmlformats.org/officeDocument/2006/relationships/image" Target="../media/image11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63.png"/><Relationship Id="rId4" Type="http://schemas.openxmlformats.org/officeDocument/2006/relationships/image" Target="../media/image117.png"/><Relationship Id="rId5" Type="http://schemas.openxmlformats.org/officeDocument/2006/relationships/image" Target="../media/image1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23.jpg"/><Relationship Id="rId4" Type="http://schemas.openxmlformats.org/officeDocument/2006/relationships/image" Target="../media/image127.jpg"/><Relationship Id="rId5" Type="http://schemas.openxmlformats.org/officeDocument/2006/relationships/image" Target="../media/image115.jpg"/><Relationship Id="rId6" Type="http://schemas.openxmlformats.org/officeDocument/2006/relationships/image" Target="../media/image12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26.jpg"/><Relationship Id="rId4" Type="http://schemas.openxmlformats.org/officeDocument/2006/relationships/image" Target="../media/image128.jpg"/><Relationship Id="rId5" Type="http://schemas.openxmlformats.org/officeDocument/2006/relationships/image" Target="../media/image130.jpg"/><Relationship Id="rId6" Type="http://schemas.openxmlformats.org/officeDocument/2006/relationships/image" Target="../media/image13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36.png"/><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70.png"/><Relationship Id="rId4" Type="http://schemas.openxmlformats.org/officeDocument/2006/relationships/image" Target="../media/image132.png"/><Relationship Id="rId5" Type="http://schemas.openxmlformats.org/officeDocument/2006/relationships/image" Target="../media/image1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53.png"/><Relationship Id="rId4" Type="http://schemas.openxmlformats.org/officeDocument/2006/relationships/image" Target="../media/image13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4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78.png"/><Relationship Id="rId4" Type="http://schemas.openxmlformats.org/officeDocument/2006/relationships/image" Target="../media/image142.png"/><Relationship Id="rId5" Type="http://schemas.openxmlformats.org/officeDocument/2006/relationships/image" Target="../media/image1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35.jpg"/><Relationship Id="rId4" Type="http://schemas.openxmlformats.org/officeDocument/2006/relationships/image" Target="../media/image17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39.jpg"/><Relationship Id="rId4" Type="http://schemas.openxmlformats.org/officeDocument/2006/relationships/image" Target="../media/image14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2.jpg"/><Relationship Id="rId6"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14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14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14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14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14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152.png"/><Relationship Id="rId4" Type="http://schemas.openxmlformats.org/officeDocument/2006/relationships/image" Target="../media/image146.png"/><Relationship Id="rId5" Type="http://schemas.openxmlformats.org/officeDocument/2006/relationships/image" Target="../media/image151.png"/><Relationship Id="rId6" Type="http://schemas.openxmlformats.org/officeDocument/2006/relationships/image" Target="../media/image157.png"/><Relationship Id="rId7" Type="http://schemas.openxmlformats.org/officeDocument/2006/relationships/image" Target="../media/image14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1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35.png"/><Relationship Id="rId5" Type="http://schemas.openxmlformats.org/officeDocument/2006/relationships/image" Target="../media/image3.png"/><Relationship Id="rId6"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154.png"/><Relationship Id="rId4" Type="http://schemas.openxmlformats.org/officeDocument/2006/relationships/image" Target="../media/image156.png"/><Relationship Id="rId5" Type="http://schemas.openxmlformats.org/officeDocument/2006/relationships/image" Target="../media/image15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161.png"/><Relationship Id="rId4" Type="http://schemas.openxmlformats.org/officeDocument/2006/relationships/image" Target="../media/image1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15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164.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17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1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179.png"/><Relationship Id="rId4" Type="http://schemas.openxmlformats.org/officeDocument/2006/relationships/image" Target="../media/image16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166.png"/><Relationship Id="rId4" Type="http://schemas.openxmlformats.org/officeDocument/2006/relationships/image" Target="../media/image17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9.png"/><Relationship Id="rId4" Type="http://schemas.openxmlformats.org/officeDocument/2006/relationships/image" Target="../media/image17.png"/><Relationship Id="rId5"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18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176.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173.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167.jpg"/><Relationship Id="rId4" Type="http://schemas.openxmlformats.org/officeDocument/2006/relationships/image" Target="../media/image169.jpg"/><Relationship Id="rId5" Type="http://schemas.openxmlformats.org/officeDocument/2006/relationships/image" Target="../media/image168.png"/><Relationship Id="rId6" Type="http://schemas.openxmlformats.org/officeDocument/2006/relationships/image" Target="../media/image17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nl"/>
              <a:t>Diavoorstelling Publi Ville</a:t>
            </a:r>
            <a:endParaRPr/>
          </a:p>
        </p:txBody>
      </p:sp>
      <p:sp>
        <p:nvSpPr>
          <p:cNvPr id="61" name="Google Shape;61;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2" name="Shape 142"/>
        <p:cNvGrpSpPr/>
        <p:nvPr/>
      </p:nvGrpSpPr>
      <p:grpSpPr>
        <a:xfrm>
          <a:off x="0" y="0"/>
          <a:ext cx="0" cy="0"/>
          <a:chOff x="0" y="0"/>
          <a:chExt cx="0" cy="0"/>
        </a:xfrm>
      </p:grpSpPr>
      <p:sp>
        <p:nvSpPr>
          <p:cNvPr id="143" name="Google Shape;143;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Rad van fortuin - ⭐⭐⭐</a:t>
            </a:r>
            <a:endParaRPr/>
          </a:p>
        </p:txBody>
      </p:sp>
      <p:sp>
        <p:nvSpPr>
          <p:cNvPr id="144" name="Google Shape;144;p2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nl"/>
              <a:t>Logozoektocht</a:t>
            </a:r>
            <a:endParaRPr/>
          </a:p>
        </p:txBody>
      </p:sp>
      <p:sp>
        <p:nvSpPr>
          <p:cNvPr id="145" name="Google Shape;145;p23"/>
          <p:cNvSpPr txBox="1"/>
          <p:nvPr/>
        </p:nvSpPr>
        <p:spPr>
          <a:xfrm>
            <a:off x="2616300" y="2992650"/>
            <a:ext cx="391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a:t>TIMER:</a:t>
            </a:r>
            <a:r>
              <a:rPr lang="nl"/>
              <a:t> https://livecloud.online/nl/timer</a:t>
            </a:r>
            <a:endParaRPr/>
          </a:p>
        </p:txBody>
      </p:sp>
      <p:pic>
        <p:nvPicPr>
          <p:cNvPr id="146" name="Google Shape;146;p23"/>
          <p:cNvPicPr preferRelativeResize="0"/>
          <p:nvPr/>
        </p:nvPicPr>
        <p:blipFill>
          <a:blip r:embed="rId3">
            <a:alphaModFix/>
          </a:blip>
          <a:stretch>
            <a:fillRect/>
          </a:stretch>
        </p:blipFill>
        <p:spPr>
          <a:xfrm>
            <a:off x="-1004550" y="138475"/>
            <a:ext cx="841800" cy="841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Rad van fortuin - ⭐⭐⭐</a:t>
            </a:r>
            <a:endParaRPr/>
          </a:p>
        </p:txBody>
      </p:sp>
      <p:sp>
        <p:nvSpPr>
          <p:cNvPr id="152" name="Google Shape;152;p24"/>
          <p:cNvSpPr txBox="1"/>
          <p:nvPr/>
        </p:nvSpPr>
        <p:spPr>
          <a:xfrm>
            <a:off x="2820250" y="154057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Android</a:t>
            </a:r>
            <a:endParaRPr b="0" i="0" sz="2000" u="none" cap="none" strike="noStrike">
              <a:solidFill>
                <a:srgbClr val="000000"/>
              </a:solidFill>
              <a:latin typeface="Arial"/>
              <a:ea typeface="Arial"/>
              <a:cs typeface="Arial"/>
              <a:sym typeface="Arial"/>
            </a:endParaRPr>
          </a:p>
        </p:txBody>
      </p:sp>
      <p:sp>
        <p:nvSpPr>
          <p:cNvPr id="153" name="Google Shape;153;p24"/>
          <p:cNvSpPr txBox="1"/>
          <p:nvPr/>
        </p:nvSpPr>
        <p:spPr>
          <a:xfrm>
            <a:off x="2820250" y="3613225"/>
            <a:ext cx="1751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Chupa Chups</a:t>
            </a:r>
            <a:endParaRPr b="0" i="0" sz="2000" u="none" cap="none" strike="noStrike">
              <a:solidFill>
                <a:srgbClr val="000000"/>
              </a:solidFill>
              <a:latin typeface="Arial"/>
              <a:ea typeface="Arial"/>
              <a:cs typeface="Arial"/>
              <a:sym typeface="Arial"/>
            </a:endParaRPr>
          </a:p>
        </p:txBody>
      </p:sp>
      <p:sp>
        <p:nvSpPr>
          <p:cNvPr id="154" name="Google Shape;154;p24"/>
          <p:cNvSpPr txBox="1"/>
          <p:nvPr/>
        </p:nvSpPr>
        <p:spPr>
          <a:xfrm>
            <a:off x="7108300" y="1674875"/>
            <a:ext cx="1476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Snapchat</a:t>
            </a:r>
            <a:endParaRPr b="0" i="0" sz="2000" u="none" cap="none" strike="noStrike">
              <a:solidFill>
                <a:srgbClr val="000000"/>
              </a:solidFill>
              <a:latin typeface="Arial"/>
              <a:ea typeface="Arial"/>
              <a:cs typeface="Arial"/>
              <a:sym typeface="Arial"/>
            </a:endParaRPr>
          </a:p>
        </p:txBody>
      </p:sp>
      <p:sp>
        <p:nvSpPr>
          <p:cNvPr id="155" name="Google Shape;155;p24"/>
          <p:cNvSpPr txBox="1"/>
          <p:nvPr/>
        </p:nvSpPr>
        <p:spPr>
          <a:xfrm>
            <a:off x="7403675" y="361322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Google</a:t>
            </a:r>
            <a:endParaRPr b="0" i="0" sz="2000" u="none" cap="none" strike="noStrike">
              <a:solidFill>
                <a:srgbClr val="000000"/>
              </a:solidFill>
              <a:latin typeface="Arial"/>
              <a:ea typeface="Arial"/>
              <a:cs typeface="Arial"/>
              <a:sym typeface="Arial"/>
            </a:endParaRPr>
          </a:p>
        </p:txBody>
      </p:sp>
      <p:pic>
        <p:nvPicPr>
          <p:cNvPr id="156" name="Google Shape;156;p24"/>
          <p:cNvPicPr preferRelativeResize="0"/>
          <p:nvPr/>
        </p:nvPicPr>
        <p:blipFill rotWithShape="1">
          <a:blip r:embed="rId3">
            <a:alphaModFix/>
          </a:blip>
          <a:srcRect b="0" l="0" r="0" t="0"/>
          <a:stretch/>
        </p:blipFill>
        <p:spPr>
          <a:xfrm>
            <a:off x="794987" y="1068426"/>
            <a:ext cx="1607472" cy="1886602"/>
          </a:xfrm>
          <a:prstGeom prst="rect">
            <a:avLst/>
          </a:prstGeom>
          <a:noFill/>
          <a:ln>
            <a:noFill/>
          </a:ln>
        </p:spPr>
      </p:pic>
      <p:pic>
        <p:nvPicPr>
          <p:cNvPr id="157" name="Google Shape;157;p24"/>
          <p:cNvPicPr preferRelativeResize="0"/>
          <p:nvPr/>
        </p:nvPicPr>
        <p:blipFill rotWithShape="1">
          <a:blip r:embed="rId4">
            <a:alphaModFix/>
          </a:blip>
          <a:srcRect b="0" l="0" r="0" t="0"/>
          <a:stretch/>
        </p:blipFill>
        <p:spPr>
          <a:xfrm>
            <a:off x="22550" y="3128491"/>
            <a:ext cx="3152302" cy="1773158"/>
          </a:xfrm>
          <a:prstGeom prst="rect">
            <a:avLst/>
          </a:prstGeom>
          <a:noFill/>
          <a:ln>
            <a:noFill/>
          </a:ln>
        </p:spPr>
      </p:pic>
      <p:pic>
        <p:nvPicPr>
          <p:cNvPr id="158" name="Google Shape;158;p24"/>
          <p:cNvPicPr preferRelativeResize="0"/>
          <p:nvPr/>
        </p:nvPicPr>
        <p:blipFill rotWithShape="1">
          <a:blip r:embed="rId5">
            <a:alphaModFix/>
          </a:blip>
          <a:srcRect b="0" l="0" r="0" t="0"/>
          <a:stretch/>
        </p:blipFill>
        <p:spPr>
          <a:xfrm>
            <a:off x="5088613" y="1170125"/>
            <a:ext cx="1683197" cy="1683197"/>
          </a:xfrm>
          <a:prstGeom prst="rect">
            <a:avLst/>
          </a:prstGeom>
          <a:noFill/>
          <a:ln>
            <a:noFill/>
          </a:ln>
        </p:spPr>
      </p:pic>
      <p:pic>
        <p:nvPicPr>
          <p:cNvPr id="159" name="Google Shape;159;p24"/>
          <p:cNvPicPr preferRelativeResize="0"/>
          <p:nvPr/>
        </p:nvPicPr>
        <p:blipFill rotWithShape="1">
          <a:blip r:embed="rId6">
            <a:alphaModFix/>
          </a:blip>
          <a:srcRect b="0" l="0" r="0" t="0"/>
          <a:stretch/>
        </p:blipFill>
        <p:spPr>
          <a:xfrm>
            <a:off x="5054363" y="3005725"/>
            <a:ext cx="1751700" cy="1751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Rad van fortuin</a:t>
            </a:r>
            <a:r>
              <a:rPr lang="nl"/>
              <a:t> - ⭐⭐⭐</a:t>
            </a:r>
            <a:endParaRPr/>
          </a:p>
        </p:txBody>
      </p:sp>
      <p:sp>
        <p:nvSpPr>
          <p:cNvPr id="165" name="Google Shape;165;p25"/>
          <p:cNvSpPr txBox="1"/>
          <p:nvPr/>
        </p:nvSpPr>
        <p:spPr>
          <a:xfrm>
            <a:off x="2820250" y="154057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Mediawijs</a:t>
            </a:r>
            <a:endParaRPr b="0" i="0" sz="2000" u="none" cap="none" strike="noStrike">
              <a:solidFill>
                <a:srgbClr val="000000"/>
              </a:solidFill>
              <a:latin typeface="Arial"/>
              <a:ea typeface="Arial"/>
              <a:cs typeface="Arial"/>
              <a:sym typeface="Arial"/>
            </a:endParaRPr>
          </a:p>
        </p:txBody>
      </p:sp>
      <p:sp>
        <p:nvSpPr>
          <p:cNvPr id="166" name="Google Shape;166;p25"/>
          <p:cNvSpPr txBox="1"/>
          <p:nvPr/>
        </p:nvSpPr>
        <p:spPr>
          <a:xfrm>
            <a:off x="2820250" y="3613225"/>
            <a:ext cx="1751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Pizza Hut</a:t>
            </a:r>
            <a:endParaRPr b="0" i="0" sz="2000" u="none" cap="none" strike="noStrike">
              <a:solidFill>
                <a:srgbClr val="000000"/>
              </a:solidFill>
              <a:latin typeface="Arial"/>
              <a:ea typeface="Arial"/>
              <a:cs typeface="Arial"/>
              <a:sym typeface="Arial"/>
            </a:endParaRPr>
          </a:p>
        </p:txBody>
      </p:sp>
      <p:sp>
        <p:nvSpPr>
          <p:cNvPr id="167" name="Google Shape;167;p25"/>
          <p:cNvSpPr txBox="1"/>
          <p:nvPr/>
        </p:nvSpPr>
        <p:spPr>
          <a:xfrm>
            <a:off x="7108300" y="1674875"/>
            <a:ext cx="1476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Telenet</a:t>
            </a:r>
            <a:endParaRPr b="0" i="0" sz="2000" u="none" cap="none" strike="noStrike">
              <a:solidFill>
                <a:srgbClr val="000000"/>
              </a:solidFill>
              <a:latin typeface="Arial"/>
              <a:ea typeface="Arial"/>
              <a:cs typeface="Arial"/>
              <a:sym typeface="Arial"/>
            </a:endParaRPr>
          </a:p>
        </p:txBody>
      </p:sp>
      <p:sp>
        <p:nvSpPr>
          <p:cNvPr id="168" name="Google Shape;168;p25"/>
          <p:cNvSpPr txBox="1"/>
          <p:nvPr/>
        </p:nvSpPr>
        <p:spPr>
          <a:xfrm>
            <a:off x="7142975" y="3613225"/>
            <a:ext cx="1476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Playstation</a:t>
            </a:r>
            <a:endParaRPr b="0" i="0" sz="2000" u="none" cap="none" strike="noStrike">
              <a:solidFill>
                <a:srgbClr val="000000"/>
              </a:solidFill>
              <a:latin typeface="Arial"/>
              <a:ea typeface="Arial"/>
              <a:cs typeface="Arial"/>
              <a:sym typeface="Arial"/>
            </a:endParaRPr>
          </a:p>
        </p:txBody>
      </p:sp>
      <p:pic>
        <p:nvPicPr>
          <p:cNvPr id="169" name="Google Shape;169;p25"/>
          <p:cNvPicPr preferRelativeResize="0"/>
          <p:nvPr/>
        </p:nvPicPr>
        <p:blipFill rotWithShape="1">
          <a:blip r:embed="rId3">
            <a:alphaModFix/>
          </a:blip>
          <a:srcRect b="0" l="0" r="85734" t="0"/>
          <a:stretch/>
        </p:blipFill>
        <p:spPr>
          <a:xfrm>
            <a:off x="946500" y="1089900"/>
            <a:ext cx="1304399" cy="1662550"/>
          </a:xfrm>
          <a:prstGeom prst="rect">
            <a:avLst/>
          </a:prstGeom>
          <a:noFill/>
          <a:ln>
            <a:noFill/>
          </a:ln>
        </p:spPr>
      </p:pic>
      <p:pic>
        <p:nvPicPr>
          <p:cNvPr id="170" name="Google Shape;170;p25"/>
          <p:cNvPicPr preferRelativeResize="0"/>
          <p:nvPr/>
        </p:nvPicPr>
        <p:blipFill rotWithShape="1">
          <a:blip r:embed="rId4">
            <a:alphaModFix/>
          </a:blip>
          <a:srcRect b="0" l="0" r="0" t="0"/>
          <a:stretch/>
        </p:blipFill>
        <p:spPr>
          <a:xfrm>
            <a:off x="722849" y="3034287"/>
            <a:ext cx="1751701" cy="1650476"/>
          </a:xfrm>
          <a:prstGeom prst="rect">
            <a:avLst/>
          </a:prstGeom>
          <a:noFill/>
          <a:ln>
            <a:noFill/>
          </a:ln>
        </p:spPr>
      </p:pic>
      <p:pic>
        <p:nvPicPr>
          <p:cNvPr id="171" name="Google Shape;171;p25"/>
          <p:cNvPicPr preferRelativeResize="0"/>
          <p:nvPr/>
        </p:nvPicPr>
        <p:blipFill rotWithShape="1">
          <a:blip r:embed="rId5">
            <a:alphaModFix/>
          </a:blip>
          <a:srcRect b="0" l="0" r="0" t="0"/>
          <a:stretch/>
        </p:blipFill>
        <p:spPr>
          <a:xfrm>
            <a:off x="4981600" y="1045325"/>
            <a:ext cx="1751700" cy="1751700"/>
          </a:xfrm>
          <a:prstGeom prst="rect">
            <a:avLst/>
          </a:prstGeom>
          <a:noFill/>
          <a:ln>
            <a:noFill/>
          </a:ln>
        </p:spPr>
      </p:pic>
      <p:pic>
        <p:nvPicPr>
          <p:cNvPr id="172" name="Google Shape;172;p25"/>
          <p:cNvPicPr preferRelativeResize="0"/>
          <p:nvPr/>
        </p:nvPicPr>
        <p:blipFill rotWithShape="1">
          <a:blip r:embed="rId6">
            <a:alphaModFix/>
          </a:blip>
          <a:srcRect b="19595" l="21333" r="20234" t="13523"/>
          <a:stretch/>
        </p:blipFill>
        <p:spPr>
          <a:xfrm>
            <a:off x="5015513" y="3083925"/>
            <a:ext cx="1683875" cy="14166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Rad van fortuin - ⭐⭐⭐</a:t>
            </a:r>
            <a:endParaRPr/>
          </a:p>
        </p:txBody>
      </p:sp>
      <p:sp>
        <p:nvSpPr>
          <p:cNvPr id="178" name="Google Shape;178;p26"/>
          <p:cNvSpPr txBox="1"/>
          <p:nvPr/>
        </p:nvSpPr>
        <p:spPr>
          <a:xfrm>
            <a:off x="2820250" y="1540575"/>
            <a:ext cx="1683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nl" sz="2000"/>
              <a:t>Côte d’Or</a:t>
            </a:r>
            <a:endParaRPr b="0" i="0" sz="2000" u="none" cap="none" strike="noStrike">
              <a:solidFill>
                <a:srgbClr val="000000"/>
              </a:solidFill>
              <a:latin typeface="Arial"/>
              <a:ea typeface="Arial"/>
              <a:cs typeface="Arial"/>
              <a:sym typeface="Arial"/>
            </a:endParaRPr>
          </a:p>
        </p:txBody>
      </p:sp>
      <p:sp>
        <p:nvSpPr>
          <p:cNvPr id="179" name="Google Shape;179;p26"/>
          <p:cNvSpPr txBox="1"/>
          <p:nvPr/>
        </p:nvSpPr>
        <p:spPr>
          <a:xfrm>
            <a:off x="2820250" y="3613225"/>
            <a:ext cx="1751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nl" sz="2000"/>
              <a:t>NMBS</a:t>
            </a:r>
            <a:endParaRPr b="0" i="0" sz="2000" u="none" cap="none" strike="noStrike">
              <a:solidFill>
                <a:srgbClr val="000000"/>
              </a:solidFill>
              <a:latin typeface="Arial"/>
              <a:ea typeface="Arial"/>
              <a:cs typeface="Arial"/>
              <a:sym typeface="Arial"/>
            </a:endParaRPr>
          </a:p>
        </p:txBody>
      </p:sp>
      <p:sp>
        <p:nvSpPr>
          <p:cNvPr id="180" name="Google Shape;180;p26"/>
          <p:cNvSpPr txBox="1"/>
          <p:nvPr/>
        </p:nvSpPr>
        <p:spPr>
          <a:xfrm>
            <a:off x="7108300" y="1674875"/>
            <a:ext cx="1476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nl" sz="2000"/>
              <a:t>Lays</a:t>
            </a:r>
            <a:endParaRPr b="0" i="0" sz="2000" u="none" cap="none" strike="noStrike">
              <a:solidFill>
                <a:srgbClr val="000000"/>
              </a:solidFill>
              <a:latin typeface="Arial"/>
              <a:ea typeface="Arial"/>
              <a:cs typeface="Arial"/>
              <a:sym typeface="Arial"/>
            </a:endParaRPr>
          </a:p>
        </p:txBody>
      </p:sp>
      <p:sp>
        <p:nvSpPr>
          <p:cNvPr id="181" name="Google Shape;181;p26"/>
          <p:cNvSpPr txBox="1"/>
          <p:nvPr/>
        </p:nvSpPr>
        <p:spPr>
          <a:xfrm>
            <a:off x="7142975" y="3613225"/>
            <a:ext cx="1476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nl" sz="2000"/>
              <a:t>Netflix</a:t>
            </a:r>
            <a:endParaRPr b="0" i="0" sz="2000" u="none" cap="none" strike="noStrike">
              <a:solidFill>
                <a:srgbClr val="000000"/>
              </a:solidFill>
              <a:latin typeface="Arial"/>
              <a:ea typeface="Arial"/>
              <a:cs typeface="Arial"/>
              <a:sym typeface="Arial"/>
            </a:endParaRPr>
          </a:p>
        </p:txBody>
      </p:sp>
      <p:pic>
        <p:nvPicPr>
          <p:cNvPr id="182" name="Google Shape;182;p26"/>
          <p:cNvPicPr preferRelativeResize="0"/>
          <p:nvPr/>
        </p:nvPicPr>
        <p:blipFill>
          <a:blip r:embed="rId3">
            <a:alphaModFix/>
          </a:blip>
          <a:stretch>
            <a:fillRect/>
          </a:stretch>
        </p:blipFill>
        <p:spPr>
          <a:xfrm>
            <a:off x="667577" y="1098770"/>
            <a:ext cx="1867801" cy="1644809"/>
          </a:xfrm>
          <a:prstGeom prst="rect">
            <a:avLst/>
          </a:prstGeom>
          <a:noFill/>
          <a:ln>
            <a:noFill/>
          </a:ln>
        </p:spPr>
      </p:pic>
      <p:pic>
        <p:nvPicPr>
          <p:cNvPr id="183" name="Google Shape;183;p26"/>
          <p:cNvPicPr preferRelativeResize="0"/>
          <p:nvPr/>
        </p:nvPicPr>
        <p:blipFill>
          <a:blip r:embed="rId4">
            <a:alphaModFix/>
          </a:blip>
          <a:stretch>
            <a:fillRect/>
          </a:stretch>
        </p:blipFill>
        <p:spPr>
          <a:xfrm>
            <a:off x="4789033" y="1194474"/>
            <a:ext cx="1552717" cy="1453402"/>
          </a:xfrm>
          <a:prstGeom prst="rect">
            <a:avLst/>
          </a:prstGeom>
          <a:noFill/>
          <a:ln>
            <a:noFill/>
          </a:ln>
        </p:spPr>
      </p:pic>
      <p:pic>
        <p:nvPicPr>
          <p:cNvPr id="184" name="Google Shape;184;p26"/>
          <p:cNvPicPr preferRelativeResize="0"/>
          <p:nvPr/>
        </p:nvPicPr>
        <p:blipFill>
          <a:blip r:embed="rId5">
            <a:alphaModFix/>
          </a:blip>
          <a:stretch>
            <a:fillRect/>
          </a:stretch>
        </p:blipFill>
        <p:spPr>
          <a:xfrm>
            <a:off x="5139511" y="3094387"/>
            <a:ext cx="851751" cy="1530275"/>
          </a:xfrm>
          <a:prstGeom prst="rect">
            <a:avLst/>
          </a:prstGeom>
          <a:noFill/>
          <a:ln>
            <a:noFill/>
          </a:ln>
        </p:spPr>
      </p:pic>
      <p:pic>
        <p:nvPicPr>
          <p:cNvPr id="185" name="Google Shape;185;p26"/>
          <p:cNvPicPr preferRelativeResize="0"/>
          <p:nvPr/>
        </p:nvPicPr>
        <p:blipFill>
          <a:blip r:embed="rId6">
            <a:alphaModFix/>
          </a:blip>
          <a:stretch>
            <a:fillRect/>
          </a:stretch>
        </p:blipFill>
        <p:spPr>
          <a:xfrm>
            <a:off x="579575" y="3188001"/>
            <a:ext cx="2043800" cy="1343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FF"/>
        </a:solidFill>
      </p:bgPr>
    </p:bg>
    <p:spTree>
      <p:nvGrpSpPr>
        <p:cNvPr id="189" name="Shape 189"/>
        <p:cNvGrpSpPr/>
        <p:nvPr/>
      </p:nvGrpSpPr>
      <p:grpSpPr>
        <a:xfrm>
          <a:off x="0" y="0"/>
          <a:ext cx="0" cy="0"/>
          <a:chOff x="0" y="0"/>
          <a:chExt cx="0" cy="0"/>
        </a:xfrm>
      </p:grpSpPr>
      <p:sp>
        <p:nvSpPr>
          <p:cNvPr id="190" name="Google Shape;190;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nl" sz="5220">
                <a:solidFill>
                  <a:schemeClr val="lt1"/>
                </a:solidFill>
              </a:rPr>
              <a:t>Memory</a:t>
            </a:r>
            <a:endParaRPr sz="5220">
              <a:solidFill>
                <a:schemeClr val="lt1"/>
              </a:solidFill>
            </a:endParaRPr>
          </a:p>
        </p:txBody>
      </p:sp>
      <p:sp>
        <p:nvSpPr>
          <p:cNvPr id="191" name="Google Shape;191;p27"/>
          <p:cNvSpPr txBox="1"/>
          <p:nvPr/>
        </p:nvSpPr>
        <p:spPr>
          <a:xfrm>
            <a:off x="3072000" y="2180800"/>
            <a:ext cx="3000000" cy="1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38100" marR="38100" rtl="0" algn="ctr">
              <a:lnSpc>
                <a:spcPct val="115000"/>
              </a:lnSpc>
              <a:spcBef>
                <a:spcPts val="300"/>
              </a:spcBef>
              <a:spcAft>
                <a:spcPts val="0"/>
              </a:spcAft>
              <a:buNone/>
            </a:pPr>
            <a:r>
              <a:rPr lang="nl" sz="1200">
                <a:solidFill>
                  <a:schemeClr val="dk1"/>
                </a:solidFill>
                <a:highlight>
                  <a:srgbClr val="FFFFFF"/>
                </a:highlight>
              </a:rPr>
              <a:t> </a:t>
            </a:r>
            <a:endParaRPr sz="1200">
              <a:solidFill>
                <a:schemeClr val="dk1"/>
              </a:solidFill>
              <a:highlight>
                <a:srgbClr val="FFFFFF"/>
              </a:highlight>
            </a:endParaRPr>
          </a:p>
          <a:p>
            <a:pPr indent="0" lvl="0" marL="38100" marR="38100" rtl="0" algn="ctr">
              <a:lnSpc>
                <a:spcPct val="115000"/>
              </a:lnSpc>
              <a:spcBef>
                <a:spcPts val="300"/>
              </a:spcBef>
              <a:spcAft>
                <a:spcPts val="0"/>
              </a:spcAft>
              <a:buNone/>
            </a:pPr>
            <a:r>
              <a:rPr lang="nl" sz="1200">
                <a:solidFill>
                  <a:schemeClr val="dk1"/>
                </a:solidFill>
                <a:highlight>
                  <a:srgbClr val="FFFFFF"/>
                </a:highlight>
              </a:rPr>
              <a:t> </a:t>
            </a:r>
            <a:endParaRPr sz="1200">
              <a:solidFill>
                <a:schemeClr val="dk1"/>
              </a:solidFill>
              <a:highlight>
                <a:srgbClr val="FFFFFF"/>
              </a:highlight>
            </a:endParaRPr>
          </a:p>
          <a:p>
            <a:pPr indent="0" lvl="0" marL="0" rtl="0" algn="l">
              <a:lnSpc>
                <a:spcPct val="115000"/>
              </a:lnSpc>
              <a:spcBef>
                <a:spcPts val="300"/>
              </a:spcBef>
              <a:spcAft>
                <a:spcPts val="0"/>
              </a:spcAft>
              <a:buNone/>
            </a:pPr>
            <a:r>
              <a:t/>
            </a:r>
            <a:endParaRPr sz="1100">
              <a:solidFill>
                <a:schemeClr val="dk1"/>
              </a:solidFill>
            </a:endParaRPr>
          </a:p>
        </p:txBody>
      </p:sp>
      <p:pic>
        <p:nvPicPr>
          <p:cNvPr id="192" name="Google Shape;192;p27"/>
          <p:cNvPicPr preferRelativeResize="0"/>
          <p:nvPr/>
        </p:nvPicPr>
        <p:blipFill>
          <a:blip r:embed="rId3">
            <a:alphaModFix/>
          </a:blip>
          <a:stretch>
            <a:fillRect/>
          </a:stretch>
        </p:blipFill>
        <p:spPr>
          <a:xfrm>
            <a:off x="2532500" y="1867550"/>
            <a:ext cx="1885950" cy="1895475"/>
          </a:xfrm>
          <a:prstGeom prst="rect">
            <a:avLst/>
          </a:prstGeom>
          <a:noFill/>
          <a:ln>
            <a:noFill/>
          </a:ln>
        </p:spPr>
      </p:pic>
      <p:pic>
        <p:nvPicPr>
          <p:cNvPr id="193" name="Google Shape;193;p27"/>
          <p:cNvPicPr preferRelativeResize="0"/>
          <p:nvPr/>
        </p:nvPicPr>
        <p:blipFill>
          <a:blip r:embed="rId3">
            <a:alphaModFix/>
          </a:blip>
          <a:stretch>
            <a:fillRect/>
          </a:stretch>
        </p:blipFill>
        <p:spPr>
          <a:xfrm>
            <a:off x="4851700" y="1867550"/>
            <a:ext cx="1885950" cy="1895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8"/>
          <p:cNvSpPr txBox="1"/>
          <p:nvPr>
            <p:ph type="title"/>
          </p:nvPr>
        </p:nvSpPr>
        <p:spPr>
          <a:xfrm>
            <a:off x="0" y="0"/>
            <a:ext cx="8520600" cy="841800"/>
          </a:xfrm>
          <a:prstGeom prst="rect">
            <a:avLst/>
          </a:prstGeom>
          <a:noFill/>
          <a:ln>
            <a:noFill/>
          </a:ln>
        </p:spPr>
        <p:txBody>
          <a:bodyPr anchorCtr="0" anchor="ctr" bIns="91425" lIns="91425" spcFirstLastPara="1" rIns="91425" wrap="square" tIns="91425">
            <a:normAutofit/>
          </a:bodyPr>
          <a:lstStyle/>
          <a:p>
            <a:pPr indent="457200" lvl="0" marL="0" rtl="0" algn="l">
              <a:lnSpc>
                <a:spcPct val="100000"/>
              </a:lnSpc>
              <a:spcBef>
                <a:spcPts val="0"/>
              </a:spcBef>
              <a:spcAft>
                <a:spcPts val="0"/>
              </a:spcAft>
              <a:buSzPts val="3600"/>
              <a:buNone/>
            </a:pPr>
            <a:r>
              <a:rPr lang="nl"/>
              <a:t>Memory - ⭐⭐</a:t>
            </a:r>
            <a:endParaRPr/>
          </a:p>
        </p:txBody>
      </p:sp>
      <p:pic>
        <p:nvPicPr>
          <p:cNvPr id="199" name="Google Shape;199;p28"/>
          <p:cNvPicPr preferRelativeResize="0"/>
          <p:nvPr/>
        </p:nvPicPr>
        <p:blipFill rotWithShape="1">
          <a:blip r:embed="rId3">
            <a:alphaModFix/>
          </a:blip>
          <a:srcRect b="0" l="0" r="0" t="0"/>
          <a:stretch/>
        </p:blipFill>
        <p:spPr>
          <a:xfrm>
            <a:off x="6480000" y="720000"/>
            <a:ext cx="1846050" cy="1846050"/>
          </a:xfrm>
          <a:prstGeom prst="rect">
            <a:avLst/>
          </a:prstGeom>
          <a:noFill/>
          <a:ln>
            <a:noFill/>
          </a:ln>
        </p:spPr>
      </p:pic>
      <p:pic>
        <p:nvPicPr>
          <p:cNvPr id="200" name="Google Shape;200;p28"/>
          <p:cNvPicPr preferRelativeResize="0"/>
          <p:nvPr/>
        </p:nvPicPr>
        <p:blipFill rotWithShape="1">
          <a:blip r:embed="rId4">
            <a:alphaModFix/>
          </a:blip>
          <a:srcRect b="0" l="0" r="0" t="0"/>
          <a:stretch/>
        </p:blipFill>
        <p:spPr>
          <a:xfrm>
            <a:off x="6479625" y="2880000"/>
            <a:ext cx="1846801" cy="1846801"/>
          </a:xfrm>
          <a:prstGeom prst="rect">
            <a:avLst/>
          </a:prstGeom>
          <a:noFill/>
          <a:ln>
            <a:noFill/>
          </a:ln>
        </p:spPr>
      </p:pic>
      <p:pic>
        <p:nvPicPr>
          <p:cNvPr id="201" name="Google Shape;201;p28"/>
          <p:cNvPicPr preferRelativeResize="0"/>
          <p:nvPr/>
        </p:nvPicPr>
        <p:blipFill>
          <a:blip r:embed="rId5">
            <a:alphaModFix/>
          </a:blip>
          <a:stretch>
            <a:fillRect/>
          </a:stretch>
        </p:blipFill>
        <p:spPr>
          <a:xfrm>
            <a:off x="343500" y="939600"/>
            <a:ext cx="3791653" cy="3996899"/>
          </a:xfrm>
          <a:prstGeom prst="rect">
            <a:avLst/>
          </a:prstGeom>
          <a:noFill/>
          <a:ln>
            <a:noFill/>
          </a:ln>
        </p:spPr>
      </p:pic>
      <p:cxnSp>
        <p:nvCxnSpPr>
          <p:cNvPr id="202" name="Google Shape;202;p28"/>
          <p:cNvCxnSpPr/>
          <p:nvPr/>
        </p:nvCxnSpPr>
        <p:spPr>
          <a:xfrm flipH="1" rot="10800000">
            <a:off x="1119125" y="1378375"/>
            <a:ext cx="764400" cy="1242000"/>
          </a:xfrm>
          <a:prstGeom prst="straightConnector1">
            <a:avLst/>
          </a:prstGeom>
          <a:noFill/>
          <a:ln cap="flat" cmpd="sng" w="38100">
            <a:solidFill>
              <a:srgbClr val="149CE6"/>
            </a:solidFill>
            <a:prstDash val="solid"/>
            <a:round/>
            <a:headEnd len="med" w="med" type="none"/>
            <a:tailEnd len="med" w="med" type="triangle"/>
          </a:ln>
        </p:spPr>
      </p:cxnSp>
      <p:cxnSp>
        <p:nvCxnSpPr>
          <p:cNvPr id="203" name="Google Shape;203;p28"/>
          <p:cNvCxnSpPr/>
          <p:nvPr/>
        </p:nvCxnSpPr>
        <p:spPr>
          <a:xfrm rot="10800000">
            <a:off x="2743325" y="1078150"/>
            <a:ext cx="1037100" cy="81900"/>
          </a:xfrm>
          <a:prstGeom prst="straightConnector1">
            <a:avLst/>
          </a:prstGeom>
          <a:noFill/>
          <a:ln cap="flat" cmpd="sng" w="38100">
            <a:solidFill>
              <a:srgbClr val="149CE6"/>
            </a:solidFill>
            <a:prstDash val="solid"/>
            <a:round/>
            <a:headEnd len="med" w="med" type="none"/>
            <a:tailEnd len="med" w="med" type="triangle"/>
          </a:ln>
        </p:spPr>
      </p:cxnSp>
      <p:sp>
        <p:nvSpPr>
          <p:cNvPr id="204" name="Google Shape;204;p28"/>
          <p:cNvSpPr txBox="1"/>
          <p:nvPr/>
        </p:nvSpPr>
        <p:spPr>
          <a:xfrm>
            <a:off x="343500" y="2620375"/>
            <a:ext cx="1489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600">
                <a:latin typeface="Raleway"/>
                <a:ea typeface="Raleway"/>
                <a:cs typeface="Raleway"/>
                <a:sym typeface="Raleway"/>
              </a:rPr>
              <a:t>Aantal kliks</a:t>
            </a:r>
            <a:endParaRPr b="1" sz="1600">
              <a:latin typeface="Raleway"/>
              <a:ea typeface="Raleway"/>
              <a:cs typeface="Raleway"/>
              <a:sym typeface="Raleway"/>
            </a:endParaRPr>
          </a:p>
        </p:txBody>
      </p:sp>
      <p:sp>
        <p:nvSpPr>
          <p:cNvPr id="205" name="Google Shape;205;p28"/>
          <p:cNvSpPr txBox="1"/>
          <p:nvPr/>
        </p:nvSpPr>
        <p:spPr>
          <a:xfrm>
            <a:off x="3827250" y="939600"/>
            <a:ext cx="207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600">
                <a:latin typeface="Raleway"/>
                <a:ea typeface="Raleway"/>
                <a:cs typeface="Raleway"/>
                <a:sym typeface="Raleway"/>
              </a:rPr>
              <a:t>Opnieuw</a:t>
            </a:r>
            <a:endParaRPr b="1" sz="1600">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Memory - ⭐⭐</a:t>
            </a:r>
            <a:endParaRPr/>
          </a:p>
        </p:txBody>
      </p:sp>
      <p:pic>
        <p:nvPicPr>
          <p:cNvPr id="211" name="Google Shape;211;p29"/>
          <p:cNvPicPr preferRelativeResize="0"/>
          <p:nvPr/>
        </p:nvPicPr>
        <p:blipFill rotWithShape="1">
          <a:blip r:embed="rId3">
            <a:alphaModFix/>
          </a:blip>
          <a:srcRect b="0" l="0" r="0" t="0"/>
          <a:stretch/>
        </p:blipFill>
        <p:spPr>
          <a:xfrm>
            <a:off x="311700" y="1117500"/>
            <a:ext cx="1710000" cy="1710000"/>
          </a:xfrm>
          <a:prstGeom prst="rect">
            <a:avLst/>
          </a:prstGeom>
          <a:noFill/>
          <a:ln>
            <a:noFill/>
          </a:ln>
        </p:spPr>
      </p:pic>
      <p:pic>
        <p:nvPicPr>
          <p:cNvPr id="212" name="Google Shape;212;p29"/>
          <p:cNvPicPr preferRelativeResize="0"/>
          <p:nvPr/>
        </p:nvPicPr>
        <p:blipFill rotWithShape="1">
          <a:blip r:embed="rId4">
            <a:alphaModFix/>
          </a:blip>
          <a:srcRect b="0" l="0" r="0" t="0"/>
          <a:stretch/>
        </p:blipFill>
        <p:spPr>
          <a:xfrm>
            <a:off x="2223800" y="1117500"/>
            <a:ext cx="1710000" cy="1710000"/>
          </a:xfrm>
          <a:prstGeom prst="rect">
            <a:avLst/>
          </a:prstGeom>
          <a:noFill/>
          <a:ln>
            <a:noFill/>
          </a:ln>
        </p:spPr>
      </p:pic>
      <p:pic>
        <p:nvPicPr>
          <p:cNvPr id="213" name="Google Shape;213;p29"/>
          <p:cNvPicPr preferRelativeResize="0"/>
          <p:nvPr/>
        </p:nvPicPr>
        <p:blipFill rotWithShape="1">
          <a:blip r:embed="rId5">
            <a:alphaModFix/>
          </a:blip>
          <a:srcRect b="0" l="0" r="0" t="0"/>
          <a:stretch/>
        </p:blipFill>
        <p:spPr>
          <a:xfrm>
            <a:off x="311700" y="3101925"/>
            <a:ext cx="1710000" cy="1710000"/>
          </a:xfrm>
          <a:prstGeom prst="rect">
            <a:avLst/>
          </a:prstGeom>
          <a:noFill/>
          <a:ln>
            <a:noFill/>
          </a:ln>
        </p:spPr>
      </p:pic>
      <p:pic>
        <p:nvPicPr>
          <p:cNvPr id="214" name="Google Shape;214;p29"/>
          <p:cNvPicPr preferRelativeResize="0"/>
          <p:nvPr/>
        </p:nvPicPr>
        <p:blipFill rotWithShape="1">
          <a:blip r:embed="rId6">
            <a:alphaModFix/>
          </a:blip>
          <a:srcRect b="0" l="0" r="0" t="0"/>
          <a:stretch/>
        </p:blipFill>
        <p:spPr>
          <a:xfrm>
            <a:off x="2223800" y="3101925"/>
            <a:ext cx="1710000" cy="1710000"/>
          </a:xfrm>
          <a:prstGeom prst="rect">
            <a:avLst/>
          </a:prstGeom>
          <a:noFill/>
          <a:ln>
            <a:noFill/>
          </a:ln>
        </p:spPr>
      </p:pic>
      <p:pic>
        <p:nvPicPr>
          <p:cNvPr id="215" name="Google Shape;215;p29"/>
          <p:cNvPicPr preferRelativeResize="0"/>
          <p:nvPr/>
        </p:nvPicPr>
        <p:blipFill rotWithShape="1">
          <a:blip r:embed="rId7">
            <a:alphaModFix/>
          </a:blip>
          <a:srcRect b="0" l="0" r="0" t="0"/>
          <a:stretch/>
        </p:blipFill>
        <p:spPr>
          <a:xfrm>
            <a:off x="5004474" y="1117499"/>
            <a:ext cx="1710000" cy="1710000"/>
          </a:xfrm>
          <a:prstGeom prst="rect">
            <a:avLst/>
          </a:prstGeom>
          <a:noFill/>
          <a:ln>
            <a:noFill/>
          </a:ln>
        </p:spPr>
      </p:pic>
      <p:pic>
        <p:nvPicPr>
          <p:cNvPr id="216" name="Google Shape;216;p29"/>
          <p:cNvPicPr preferRelativeResize="0"/>
          <p:nvPr/>
        </p:nvPicPr>
        <p:blipFill rotWithShape="1">
          <a:blip r:embed="rId8">
            <a:alphaModFix/>
          </a:blip>
          <a:srcRect b="0" l="0" r="0" t="0"/>
          <a:stretch/>
        </p:blipFill>
        <p:spPr>
          <a:xfrm>
            <a:off x="6929000" y="1117500"/>
            <a:ext cx="1710000" cy="1710000"/>
          </a:xfrm>
          <a:prstGeom prst="rect">
            <a:avLst/>
          </a:prstGeom>
          <a:noFill/>
          <a:ln>
            <a:noFill/>
          </a:ln>
        </p:spPr>
      </p:pic>
      <p:pic>
        <p:nvPicPr>
          <p:cNvPr id="217" name="Google Shape;217;p29"/>
          <p:cNvPicPr preferRelativeResize="0"/>
          <p:nvPr/>
        </p:nvPicPr>
        <p:blipFill rotWithShape="1">
          <a:blip r:embed="rId9">
            <a:alphaModFix/>
          </a:blip>
          <a:srcRect b="0" l="0" r="0" t="0"/>
          <a:stretch/>
        </p:blipFill>
        <p:spPr>
          <a:xfrm>
            <a:off x="5004475" y="3101925"/>
            <a:ext cx="1710000" cy="1710000"/>
          </a:xfrm>
          <a:prstGeom prst="rect">
            <a:avLst/>
          </a:prstGeom>
          <a:noFill/>
          <a:ln>
            <a:noFill/>
          </a:ln>
        </p:spPr>
      </p:pic>
      <p:pic>
        <p:nvPicPr>
          <p:cNvPr id="218" name="Google Shape;218;p29"/>
          <p:cNvPicPr preferRelativeResize="0"/>
          <p:nvPr/>
        </p:nvPicPr>
        <p:blipFill rotWithShape="1">
          <a:blip r:embed="rId10">
            <a:alphaModFix/>
          </a:blip>
          <a:srcRect b="0" l="0" r="0" t="0"/>
          <a:stretch/>
        </p:blipFill>
        <p:spPr>
          <a:xfrm>
            <a:off x="6929000" y="3101925"/>
            <a:ext cx="1710000" cy="1710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Memory - ⭐⭐</a:t>
            </a:r>
            <a:endParaRPr/>
          </a:p>
        </p:txBody>
      </p:sp>
      <p:pic>
        <p:nvPicPr>
          <p:cNvPr id="224" name="Google Shape;224;p30"/>
          <p:cNvPicPr preferRelativeResize="0"/>
          <p:nvPr/>
        </p:nvPicPr>
        <p:blipFill rotWithShape="1">
          <a:blip r:embed="rId3">
            <a:alphaModFix/>
          </a:blip>
          <a:srcRect b="0" l="0" r="0" t="0"/>
          <a:stretch/>
        </p:blipFill>
        <p:spPr>
          <a:xfrm>
            <a:off x="311700" y="1117500"/>
            <a:ext cx="1710000" cy="1710000"/>
          </a:xfrm>
          <a:prstGeom prst="rect">
            <a:avLst/>
          </a:prstGeom>
          <a:noFill/>
          <a:ln>
            <a:noFill/>
          </a:ln>
        </p:spPr>
      </p:pic>
      <p:pic>
        <p:nvPicPr>
          <p:cNvPr id="225" name="Google Shape;225;p30"/>
          <p:cNvPicPr preferRelativeResize="0"/>
          <p:nvPr/>
        </p:nvPicPr>
        <p:blipFill rotWithShape="1">
          <a:blip r:embed="rId4">
            <a:alphaModFix/>
          </a:blip>
          <a:srcRect b="0" l="0" r="0" t="0"/>
          <a:stretch/>
        </p:blipFill>
        <p:spPr>
          <a:xfrm>
            <a:off x="2223800" y="1117500"/>
            <a:ext cx="1710000" cy="1710000"/>
          </a:xfrm>
          <a:prstGeom prst="rect">
            <a:avLst/>
          </a:prstGeom>
          <a:noFill/>
          <a:ln>
            <a:noFill/>
          </a:ln>
        </p:spPr>
      </p:pic>
      <p:pic>
        <p:nvPicPr>
          <p:cNvPr id="226" name="Google Shape;226;p30"/>
          <p:cNvPicPr preferRelativeResize="0"/>
          <p:nvPr/>
        </p:nvPicPr>
        <p:blipFill rotWithShape="1">
          <a:blip r:embed="rId5">
            <a:alphaModFix/>
          </a:blip>
          <a:srcRect b="0" l="0" r="0" t="0"/>
          <a:stretch/>
        </p:blipFill>
        <p:spPr>
          <a:xfrm>
            <a:off x="311700" y="3101925"/>
            <a:ext cx="1710000" cy="1710000"/>
          </a:xfrm>
          <a:prstGeom prst="rect">
            <a:avLst/>
          </a:prstGeom>
          <a:noFill/>
          <a:ln>
            <a:noFill/>
          </a:ln>
        </p:spPr>
      </p:pic>
      <p:pic>
        <p:nvPicPr>
          <p:cNvPr id="227" name="Google Shape;227;p30"/>
          <p:cNvPicPr preferRelativeResize="0"/>
          <p:nvPr/>
        </p:nvPicPr>
        <p:blipFill rotWithShape="1">
          <a:blip r:embed="rId6">
            <a:alphaModFix/>
          </a:blip>
          <a:srcRect b="0" l="0" r="0" t="0"/>
          <a:stretch/>
        </p:blipFill>
        <p:spPr>
          <a:xfrm>
            <a:off x="2223800" y="3101925"/>
            <a:ext cx="1710000" cy="1710000"/>
          </a:xfrm>
          <a:prstGeom prst="rect">
            <a:avLst/>
          </a:prstGeom>
          <a:noFill/>
          <a:ln>
            <a:noFill/>
          </a:ln>
        </p:spPr>
      </p:pic>
      <p:pic>
        <p:nvPicPr>
          <p:cNvPr id="228" name="Google Shape;228;p30"/>
          <p:cNvPicPr preferRelativeResize="0"/>
          <p:nvPr/>
        </p:nvPicPr>
        <p:blipFill rotWithShape="1">
          <a:blip r:embed="rId7">
            <a:alphaModFix/>
          </a:blip>
          <a:srcRect b="0" l="0" r="0" t="0"/>
          <a:stretch/>
        </p:blipFill>
        <p:spPr>
          <a:xfrm>
            <a:off x="5004475" y="1117500"/>
            <a:ext cx="1710000" cy="1710000"/>
          </a:xfrm>
          <a:prstGeom prst="rect">
            <a:avLst/>
          </a:prstGeom>
          <a:noFill/>
          <a:ln>
            <a:noFill/>
          </a:ln>
        </p:spPr>
      </p:pic>
      <p:pic>
        <p:nvPicPr>
          <p:cNvPr id="229" name="Google Shape;229;p30"/>
          <p:cNvPicPr preferRelativeResize="0"/>
          <p:nvPr/>
        </p:nvPicPr>
        <p:blipFill rotWithShape="1">
          <a:blip r:embed="rId8">
            <a:alphaModFix/>
          </a:blip>
          <a:srcRect b="0" l="0" r="0" t="0"/>
          <a:stretch/>
        </p:blipFill>
        <p:spPr>
          <a:xfrm>
            <a:off x="6937675" y="1126175"/>
            <a:ext cx="1692651" cy="1692651"/>
          </a:xfrm>
          <a:prstGeom prst="rect">
            <a:avLst/>
          </a:prstGeom>
          <a:noFill/>
          <a:ln>
            <a:noFill/>
          </a:ln>
        </p:spPr>
      </p:pic>
      <p:pic>
        <p:nvPicPr>
          <p:cNvPr id="230" name="Google Shape;230;p30"/>
          <p:cNvPicPr preferRelativeResize="0"/>
          <p:nvPr/>
        </p:nvPicPr>
        <p:blipFill rotWithShape="1">
          <a:blip r:embed="rId9">
            <a:alphaModFix/>
          </a:blip>
          <a:srcRect b="0" l="0" r="0" t="0"/>
          <a:stretch/>
        </p:blipFill>
        <p:spPr>
          <a:xfrm>
            <a:off x="5004475" y="3101925"/>
            <a:ext cx="1710000" cy="1710000"/>
          </a:xfrm>
          <a:prstGeom prst="rect">
            <a:avLst/>
          </a:prstGeom>
          <a:noFill/>
          <a:ln>
            <a:noFill/>
          </a:ln>
        </p:spPr>
      </p:pic>
      <p:pic>
        <p:nvPicPr>
          <p:cNvPr id="231" name="Google Shape;231;p30"/>
          <p:cNvPicPr preferRelativeResize="0"/>
          <p:nvPr/>
        </p:nvPicPr>
        <p:blipFill rotWithShape="1">
          <a:blip r:embed="rId10">
            <a:alphaModFix/>
          </a:blip>
          <a:srcRect b="0" l="0" r="0" t="0"/>
          <a:stretch/>
        </p:blipFill>
        <p:spPr>
          <a:xfrm>
            <a:off x="6929000" y="3101925"/>
            <a:ext cx="1710000" cy="1710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1"/>
          <p:cNvPicPr preferRelativeResize="0"/>
          <p:nvPr/>
        </p:nvPicPr>
        <p:blipFill>
          <a:blip r:embed="rId3">
            <a:alphaModFix/>
          </a:blip>
          <a:stretch>
            <a:fillRect/>
          </a:stretch>
        </p:blipFill>
        <p:spPr>
          <a:xfrm>
            <a:off x="343500" y="939600"/>
            <a:ext cx="3791653" cy="3996899"/>
          </a:xfrm>
          <a:prstGeom prst="rect">
            <a:avLst/>
          </a:prstGeom>
          <a:noFill/>
          <a:ln>
            <a:noFill/>
          </a:ln>
        </p:spPr>
      </p:pic>
      <p:sp>
        <p:nvSpPr>
          <p:cNvPr id="237" name="Google Shape;237;p31"/>
          <p:cNvSpPr txBox="1"/>
          <p:nvPr>
            <p:ph type="title"/>
          </p:nvPr>
        </p:nvSpPr>
        <p:spPr>
          <a:xfrm>
            <a:off x="0" y="0"/>
            <a:ext cx="8520600" cy="841800"/>
          </a:xfrm>
          <a:prstGeom prst="rect">
            <a:avLst/>
          </a:prstGeom>
          <a:noFill/>
          <a:ln>
            <a:noFill/>
          </a:ln>
        </p:spPr>
        <p:txBody>
          <a:bodyPr anchorCtr="0" anchor="ctr" bIns="91425" lIns="91425" spcFirstLastPara="1" rIns="91425" wrap="square" tIns="91425">
            <a:normAutofit/>
          </a:bodyPr>
          <a:lstStyle/>
          <a:p>
            <a:pPr indent="457200" lvl="0" marL="0" rtl="0" algn="l">
              <a:lnSpc>
                <a:spcPct val="100000"/>
              </a:lnSpc>
              <a:spcBef>
                <a:spcPts val="0"/>
              </a:spcBef>
              <a:spcAft>
                <a:spcPts val="0"/>
              </a:spcAft>
              <a:buSzPts val="3600"/>
              <a:buNone/>
            </a:pPr>
            <a:r>
              <a:rPr lang="nl"/>
              <a:t>Memory - ⭐⭐⭐</a:t>
            </a:r>
            <a:endParaRPr/>
          </a:p>
        </p:txBody>
      </p:sp>
      <p:pic>
        <p:nvPicPr>
          <p:cNvPr id="238" name="Google Shape;238;p31"/>
          <p:cNvPicPr preferRelativeResize="0"/>
          <p:nvPr/>
        </p:nvPicPr>
        <p:blipFill>
          <a:blip r:embed="rId4">
            <a:alphaModFix/>
          </a:blip>
          <a:stretch>
            <a:fillRect/>
          </a:stretch>
        </p:blipFill>
        <p:spPr>
          <a:xfrm>
            <a:off x="6480000" y="720000"/>
            <a:ext cx="1846050" cy="1846050"/>
          </a:xfrm>
          <a:prstGeom prst="rect">
            <a:avLst/>
          </a:prstGeom>
          <a:noFill/>
          <a:ln>
            <a:noFill/>
          </a:ln>
        </p:spPr>
      </p:pic>
      <p:pic>
        <p:nvPicPr>
          <p:cNvPr id="239" name="Google Shape;239;p31"/>
          <p:cNvPicPr preferRelativeResize="0"/>
          <p:nvPr/>
        </p:nvPicPr>
        <p:blipFill rotWithShape="1">
          <a:blip r:embed="rId5">
            <a:alphaModFix/>
          </a:blip>
          <a:srcRect b="0" l="0" r="0" t="0"/>
          <a:stretch/>
        </p:blipFill>
        <p:spPr>
          <a:xfrm>
            <a:off x="6479625" y="2880000"/>
            <a:ext cx="1846800" cy="1846800"/>
          </a:xfrm>
          <a:prstGeom prst="rect">
            <a:avLst/>
          </a:prstGeom>
          <a:noFill/>
          <a:ln>
            <a:noFill/>
          </a:ln>
        </p:spPr>
      </p:pic>
      <p:cxnSp>
        <p:nvCxnSpPr>
          <p:cNvPr id="240" name="Google Shape;240;p31"/>
          <p:cNvCxnSpPr/>
          <p:nvPr/>
        </p:nvCxnSpPr>
        <p:spPr>
          <a:xfrm rot="10800000">
            <a:off x="2743325" y="1078150"/>
            <a:ext cx="1037100" cy="81900"/>
          </a:xfrm>
          <a:prstGeom prst="straightConnector1">
            <a:avLst/>
          </a:prstGeom>
          <a:noFill/>
          <a:ln cap="flat" cmpd="sng" w="38100">
            <a:solidFill>
              <a:srgbClr val="149CE6"/>
            </a:solidFill>
            <a:prstDash val="solid"/>
            <a:round/>
            <a:headEnd len="med" w="med" type="none"/>
            <a:tailEnd len="med" w="med" type="triangle"/>
          </a:ln>
        </p:spPr>
      </p:cxnSp>
      <p:sp>
        <p:nvSpPr>
          <p:cNvPr id="241" name="Google Shape;241;p31"/>
          <p:cNvSpPr txBox="1"/>
          <p:nvPr/>
        </p:nvSpPr>
        <p:spPr>
          <a:xfrm>
            <a:off x="343500" y="2620375"/>
            <a:ext cx="1489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600">
                <a:latin typeface="Raleway"/>
                <a:ea typeface="Raleway"/>
                <a:cs typeface="Raleway"/>
                <a:sym typeface="Raleway"/>
              </a:rPr>
              <a:t>Aantal kliks</a:t>
            </a:r>
            <a:endParaRPr b="1" sz="1600">
              <a:latin typeface="Raleway"/>
              <a:ea typeface="Raleway"/>
              <a:cs typeface="Raleway"/>
              <a:sym typeface="Raleway"/>
            </a:endParaRPr>
          </a:p>
        </p:txBody>
      </p:sp>
      <p:sp>
        <p:nvSpPr>
          <p:cNvPr id="242" name="Google Shape;242;p31"/>
          <p:cNvSpPr txBox="1"/>
          <p:nvPr/>
        </p:nvSpPr>
        <p:spPr>
          <a:xfrm>
            <a:off x="3827250" y="939600"/>
            <a:ext cx="207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600">
                <a:latin typeface="Raleway"/>
                <a:ea typeface="Raleway"/>
                <a:cs typeface="Raleway"/>
                <a:sym typeface="Raleway"/>
              </a:rPr>
              <a:t>Opnieuw</a:t>
            </a:r>
            <a:endParaRPr b="1" sz="1600">
              <a:latin typeface="Raleway"/>
              <a:ea typeface="Raleway"/>
              <a:cs typeface="Raleway"/>
              <a:sym typeface="Raleway"/>
            </a:endParaRPr>
          </a:p>
        </p:txBody>
      </p:sp>
      <p:cxnSp>
        <p:nvCxnSpPr>
          <p:cNvPr id="243" name="Google Shape;243;p31"/>
          <p:cNvCxnSpPr/>
          <p:nvPr/>
        </p:nvCxnSpPr>
        <p:spPr>
          <a:xfrm flipH="1" rot="10800000">
            <a:off x="1119125" y="1378375"/>
            <a:ext cx="764400" cy="1242000"/>
          </a:xfrm>
          <a:prstGeom prst="straightConnector1">
            <a:avLst/>
          </a:prstGeom>
          <a:noFill/>
          <a:ln cap="flat" cmpd="sng" w="38100">
            <a:solidFill>
              <a:srgbClr val="149CE6"/>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Memory - ⭐⭐⭐</a:t>
            </a:r>
            <a:endParaRPr/>
          </a:p>
        </p:txBody>
      </p:sp>
      <p:pic>
        <p:nvPicPr>
          <p:cNvPr id="249" name="Google Shape;249;p32"/>
          <p:cNvPicPr preferRelativeResize="0"/>
          <p:nvPr/>
        </p:nvPicPr>
        <p:blipFill rotWithShape="1">
          <a:blip r:embed="rId3">
            <a:alphaModFix/>
          </a:blip>
          <a:srcRect b="0" l="0" r="0" t="0"/>
          <a:stretch/>
        </p:blipFill>
        <p:spPr>
          <a:xfrm>
            <a:off x="359425" y="1017725"/>
            <a:ext cx="1711050" cy="1711050"/>
          </a:xfrm>
          <a:prstGeom prst="rect">
            <a:avLst/>
          </a:prstGeom>
          <a:noFill/>
          <a:ln>
            <a:noFill/>
          </a:ln>
        </p:spPr>
      </p:pic>
      <p:pic>
        <p:nvPicPr>
          <p:cNvPr id="250" name="Google Shape;250;p32"/>
          <p:cNvPicPr preferRelativeResize="0"/>
          <p:nvPr/>
        </p:nvPicPr>
        <p:blipFill rotWithShape="1">
          <a:blip r:embed="rId4">
            <a:alphaModFix/>
          </a:blip>
          <a:srcRect b="0" l="0" r="0" t="0"/>
          <a:stretch/>
        </p:blipFill>
        <p:spPr>
          <a:xfrm>
            <a:off x="2190351" y="1017726"/>
            <a:ext cx="1711050" cy="1711050"/>
          </a:xfrm>
          <a:prstGeom prst="rect">
            <a:avLst/>
          </a:prstGeom>
          <a:noFill/>
          <a:ln>
            <a:noFill/>
          </a:ln>
        </p:spPr>
      </p:pic>
      <p:pic>
        <p:nvPicPr>
          <p:cNvPr id="251" name="Google Shape;251;p32"/>
          <p:cNvPicPr preferRelativeResize="0"/>
          <p:nvPr/>
        </p:nvPicPr>
        <p:blipFill rotWithShape="1">
          <a:blip r:embed="rId5">
            <a:alphaModFix/>
          </a:blip>
          <a:srcRect b="0" l="0" r="0" t="0"/>
          <a:stretch/>
        </p:blipFill>
        <p:spPr>
          <a:xfrm>
            <a:off x="359425" y="3023000"/>
            <a:ext cx="1711050" cy="1711050"/>
          </a:xfrm>
          <a:prstGeom prst="rect">
            <a:avLst/>
          </a:prstGeom>
          <a:noFill/>
          <a:ln>
            <a:noFill/>
          </a:ln>
        </p:spPr>
      </p:pic>
      <p:pic>
        <p:nvPicPr>
          <p:cNvPr id="252" name="Google Shape;252;p32"/>
          <p:cNvPicPr preferRelativeResize="0"/>
          <p:nvPr/>
        </p:nvPicPr>
        <p:blipFill rotWithShape="1">
          <a:blip r:embed="rId6">
            <a:alphaModFix/>
          </a:blip>
          <a:srcRect b="0" l="0" r="0" t="0"/>
          <a:stretch/>
        </p:blipFill>
        <p:spPr>
          <a:xfrm>
            <a:off x="2190350" y="3022999"/>
            <a:ext cx="1711050" cy="1711050"/>
          </a:xfrm>
          <a:prstGeom prst="rect">
            <a:avLst/>
          </a:prstGeom>
          <a:noFill/>
          <a:ln>
            <a:noFill/>
          </a:ln>
        </p:spPr>
      </p:pic>
      <p:pic>
        <p:nvPicPr>
          <p:cNvPr id="253" name="Google Shape;253;p32"/>
          <p:cNvPicPr preferRelativeResize="0"/>
          <p:nvPr/>
        </p:nvPicPr>
        <p:blipFill rotWithShape="1">
          <a:blip r:embed="rId7">
            <a:alphaModFix/>
          </a:blip>
          <a:srcRect b="0" l="0" r="0" t="0"/>
          <a:stretch/>
        </p:blipFill>
        <p:spPr>
          <a:xfrm>
            <a:off x="5204775" y="1017724"/>
            <a:ext cx="1711050" cy="1711050"/>
          </a:xfrm>
          <a:prstGeom prst="rect">
            <a:avLst/>
          </a:prstGeom>
          <a:noFill/>
          <a:ln>
            <a:noFill/>
          </a:ln>
        </p:spPr>
      </p:pic>
      <p:pic>
        <p:nvPicPr>
          <p:cNvPr id="254" name="Google Shape;254;p32"/>
          <p:cNvPicPr preferRelativeResize="0"/>
          <p:nvPr/>
        </p:nvPicPr>
        <p:blipFill rotWithShape="1">
          <a:blip r:embed="rId8">
            <a:alphaModFix/>
          </a:blip>
          <a:srcRect b="0" l="0" r="0" t="0"/>
          <a:stretch/>
        </p:blipFill>
        <p:spPr>
          <a:xfrm>
            <a:off x="7029925" y="1017725"/>
            <a:ext cx="1711050" cy="1711050"/>
          </a:xfrm>
          <a:prstGeom prst="rect">
            <a:avLst/>
          </a:prstGeom>
          <a:noFill/>
          <a:ln>
            <a:noFill/>
          </a:ln>
        </p:spPr>
      </p:pic>
      <p:pic>
        <p:nvPicPr>
          <p:cNvPr id="255" name="Google Shape;255;p32"/>
          <p:cNvPicPr preferRelativeResize="0"/>
          <p:nvPr/>
        </p:nvPicPr>
        <p:blipFill rotWithShape="1">
          <a:blip r:embed="rId9">
            <a:alphaModFix/>
          </a:blip>
          <a:srcRect b="0" l="0" r="0" t="0"/>
          <a:stretch/>
        </p:blipFill>
        <p:spPr>
          <a:xfrm>
            <a:off x="5204775" y="3023000"/>
            <a:ext cx="1711050" cy="1711050"/>
          </a:xfrm>
          <a:prstGeom prst="rect">
            <a:avLst/>
          </a:prstGeom>
          <a:noFill/>
          <a:ln>
            <a:noFill/>
          </a:ln>
        </p:spPr>
      </p:pic>
      <p:pic>
        <p:nvPicPr>
          <p:cNvPr id="256" name="Google Shape;256;p32"/>
          <p:cNvPicPr preferRelativeResize="0"/>
          <p:nvPr/>
        </p:nvPicPr>
        <p:blipFill rotWithShape="1">
          <a:blip r:embed="rId10">
            <a:alphaModFix/>
          </a:blip>
          <a:srcRect b="0" l="0" r="0" t="0"/>
          <a:stretch/>
        </p:blipFill>
        <p:spPr>
          <a:xfrm>
            <a:off x="7029925" y="3023000"/>
            <a:ext cx="1711050" cy="1711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idx="1" type="subTitle"/>
          </p:nvPr>
        </p:nvSpPr>
        <p:spPr>
          <a:xfrm>
            <a:off x="-1145625" y="7864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nl">
                <a:solidFill>
                  <a:srgbClr val="980000"/>
                </a:solidFill>
              </a:rPr>
              <a:t>deschaalvanm.be/publiville</a:t>
            </a:r>
            <a:endParaRPr>
              <a:solidFill>
                <a:srgbClr val="980000"/>
              </a:solidFill>
            </a:endParaRPr>
          </a:p>
        </p:txBody>
      </p:sp>
      <p:pic>
        <p:nvPicPr>
          <p:cNvPr id="67" name="Google Shape;67;p15"/>
          <p:cNvPicPr preferRelativeResize="0"/>
          <p:nvPr/>
        </p:nvPicPr>
        <p:blipFill rotWithShape="1">
          <a:blip r:embed="rId3">
            <a:alphaModFix/>
          </a:blip>
          <a:srcRect b="13141" l="0" r="0" t="0"/>
          <a:stretch/>
        </p:blipFill>
        <p:spPr>
          <a:xfrm>
            <a:off x="1047500" y="1881950"/>
            <a:ext cx="7049001" cy="2938925"/>
          </a:xfrm>
          <a:prstGeom prst="rect">
            <a:avLst/>
          </a:prstGeom>
          <a:noFill/>
          <a:ln>
            <a:noFill/>
          </a:ln>
        </p:spPr>
      </p:pic>
      <p:sp>
        <p:nvSpPr>
          <p:cNvPr id="68" name="Google Shape;68;p15"/>
          <p:cNvSpPr/>
          <p:nvPr/>
        </p:nvSpPr>
        <p:spPr>
          <a:xfrm>
            <a:off x="1319300" y="3950625"/>
            <a:ext cx="2283000" cy="505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15"/>
          <p:cNvPicPr preferRelativeResize="0"/>
          <p:nvPr/>
        </p:nvPicPr>
        <p:blipFill>
          <a:blip r:embed="rId4">
            <a:alphaModFix/>
          </a:blip>
          <a:stretch>
            <a:fillRect/>
          </a:stretch>
        </p:blipFill>
        <p:spPr>
          <a:xfrm>
            <a:off x="7052250" y="148675"/>
            <a:ext cx="1850099" cy="18500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Memory - ⭐⭐⭐</a:t>
            </a:r>
            <a:endParaRPr/>
          </a:p>
        </p:txBody>
      </p:sp>
      <p:pic>
        <p:nvPicPr>
          <p:cNvPr id="262" name="Google Shape;262;p33"/>
          <p:cNvPicPr preferRelativeResize="0"/>
          <p:nvPr/>
        </p:nvPicPr>
        <p:blipFill rotWithShape="1">
          <a:blip r:embed="rId3">
            <a:alphaModFix/>
          </a:blip>
          <a:srcRect b="0" l="0" r="0" t="0"/>
          <a:stretch/>
        </p:blipFill>
        <p:spPr>
          <a:xfrm>
            <a:off x="364713" y="1023013"/>
            <a:ext cx="1700475" cy="1700475"/>
          </a:xfrm>
          <a:prstGeom prst="rect">
            <a:avLst/>
          </a:prstGeom>
          <a:noFill/>
          <a:ln>
            <a:noFill/>
          </a:ln>
        </p:spPr>
      </p:pic>
      <p:pic>
        <p:nvPicPr>
          <p:cNvPr id="263" name="Google Shape;263;p33"/>
          <p:cNvPicPr preferRelativeResize="0"/>
          <p:nvPr/>
        </p:nvPicPr>
        <p:blipFill rotWithShape="1">
          <a:blip r:embed="rId4">
            <a:alphaModFix/>
          </a:blip>
          <a:srcRect b="0" l="0" r="0" t="0"/>
          <a:stretch/>
        </p:blipFill>
        <p:spPr>
          <a:xfrm>
            <a:off x="2195625" y="1023013"/>
            <a:ext cx="1700475" cy="1700475"/>
          </a:xfrm>
          <a:prstGeom prst="rect">
            <a:avLst/>
          </a:prstGeom>
          <a:noFill/>
          <a:ln>
            <a:noFill/>
          </a:ln>
        </p:spPr>
      </p:pic>
      <p:pic>
        <p:nvPicPr>
          <p:cNvPr id="264" name="Google Shape;264;p33"/>
          <p:cNvPicPr preferRelativeResize="0"/>
          <p:nvPr/>
        </p:nvPicPr>
        <p:blipFill rotWithShape="1">
          <a:blip r:embed="rId5">
            <a:alphaModFix/>
          </a:blip>
          <a:srcRect b="0" l="0" r="0" t="0"/>
          <a:stretch/>
        </p:blipFill>
        <p:spPr>
          <a:xfrm>
            <a:off x="359438" y="3022999"/>
            <a:ext cx="1711050" cy="1711050"/>
          </a:xfrm>
          <a:prstGeom prst="rect">
            <a:avLst/>
          </a:prstGeom>
          <a:noFill/>
          <a:ln>
            <a:noFill/>
          </a:ln>
        </p:spPr>
      </p:pic>
      <p:pic>
        <p:nvPicPr>
          <p:cNvPr id="265" name="Google Shape;265;p33"/>
          <p:cNvPicPr preferRelativeResize="0"/>
          <p:nvPr/>
        </p:nvPicPr>
        <p:blipFill rotWithShape="1">
          <a:blip r:embed="rId6">
            <a:alphaModFix/>
          </a:blip>
          <a:srcRect b="0" l="0" r="0" t="0"/>
          <a:stretch/>
        </p:blipFill>
        <p:spPr>
          <a:xfrm>
            <a:off x="2190337" y="3023000"/>
            <a:ext cx="1711050" cy="1711050"/>
          </a:xfrm>
          <a:prstGeom prst="rect">
            <a:avLst/>
          </a:prstGeom>
          <a:noFill/>
          <a:ln>
            <a:noFill/>
          </a:ln>
        </p:spPr>
      </p:pic>
      <p:pic>
        <p:nvPicPr>
          <p:cNvPr id="266" name="Google Shape;266;p33"/>
          <p:cNvPicPr preferRelativeResize="0"/>
          <p:nvPr/>
        </p:nvPicPr>
        <p:blipFill rotWithShape="1">
          <a:blip r:embed="rId7">
            <a:alphaModFix/>
          </a:blip>
          <a:srcRect b="0" l="0" r="0" t="0"/>
          <a:stretch/>
        </p:blipFill>
        <p:spPr>
          <a:xfrm>
            <a:off x="5210063" y="1023013"/>
            <a:ext cx="1700475" cy="1700475"/>
          </a:xfrm>
          <a:prstGeom prst="rect">
            <a:avLst/>
          </a:prstGeom>
          <a:noFill/>
          <a:ln>
            <a:noFill/>
          </a:ln>
        </p:spPr>
      </p:pic>
      <p:pic>
        <p:nvPicPr>
          <p:cNvPr id="267" name="Google Shape;267;p33"/>
          <p:cNvPicPr preferRelativeResize="0"/>
          <p:nvPr/>
        </p:nvPicPr>
        <p:blipFill rotWithShape="1">
          <a:blip r:embed="rId8">
            <a:alphaModFix/>
          </a:blip>
          <a:srcRect b="0" l="0" r="0" t="0"/>
          <a:stretch/>
        </p:blipFill>
        <p:spPr>
          <a:xfrm>
            <a:off x="7035200" y="1023025"/>
            <a:ext cx="1700475" cy="1700475"/>
          </a:xfrm>
          <a:prstGeom prst="rect">
            <a:avLst/>
          </a:prstGeom>
          <a:noFill/>
          <a:ln>
            <a:noFill/>
          </a:ln>
        </p:spPr>
      </p:pic>
      <p:pic>
        <p:nvPicPr>
          <p:cNvPr id="268" name="Google Shape;268;p33"/>
          <p:cNvPicPr preferRelativeResize="0"/>
          <p:nvPr/>
        </p:nvPicPr>
        <p:blipFill rotWithShape="1">
          <a:blip r:embed="rId9">
            <a:alphaModFix/>
          </a:blip>
          <a:srcRect b="0" l="0" r="0" t="0"/>
          <a:stretch/>
        </p:blipFill>
        <p:spPr>
          <a:xfrm>
            <a:off x="5204788" y="3023008"/>
            <a:ext cx="1711050" cy="1711029"/>
          </a:xfrm>
          <a:prstGeom prst="rect">
            <a:avLst/>
          </a:prstGeom>
          <a:noFill/>
          <a:ln>
            <a:noFill/>
          </a:ln>
        </p:spPr>
      </p:pic>
      <p:pic>
        <p:nvPicPr>
          <p:cNvPr id="269" name="Google Shape;269;p33"/>
          <p:cNvPicPr preferRelativeResize="0"/>
          <p:nvPr/>
        </p:nvPicPr>
        <p:blipFill rotWithShape="1">
          <a:blip r:embed="rId10">
            <a:alphaModFix/>
          </a:blip>
          <a:srcRect b="0" l="0" r="0" t="0"/>
          <a:stretch/>
        </p:blipFill>
        <p:spPr>
          <a:xfrm>
            <a:off x="7035200" y="3028275"/>
            <a:ext cx="1700475" cy="1700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3" name="Shape 273"/>
        <p:cNvGrpSpPr/>
        <p:nvPr/>
      </p:nvGrpSpPr>
      <p:grpSpPr>
        <a:xfrm>
          <a:off x="0" y="0"/>
          <a:ext cx="0" cy="0"/>
          <a:chOff x="0" y="0"/>
          <a:chExt cx="0" cy="0"/>
        </a:xfrm>
      </p:grpSpPr>
      <p:sp>
        <p:nvSpPr>
          <p:cNvPr id="274" name="Google Shape;274;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a:t>
            </a:r>
            <a:endParaRPr/>
          </a:p>
        </p:txBody>
      </p:sp>
      <p:sp>
        <p:nvSpPr>
          <p:cNvPr id="275" name="Google Shape;275;p3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nl"/>
              <a:t>Noem enkele kenmerken van slogans op!</a:t>
            </a:r>
            <a:endParaRPr/>
          </a:p>
        </p:txBody>
      </p:sp>
      <p:pic>
        <p:nvPicPr>
          <p:cNvPr id="276" name="Google Shape;276;p34"/>
          <p:cNvPicPr preferRelativeResize="0"/>
          <p:nvPr/>
        </p:nvPicPr>
        <p:blipFill>
          <a:blip r:embed="rId3">
            <a:alphaModFix/>
          </a:blip>
          <a:stretch>
            <a:fillRect/>
          </a:stretch>
        </p:blipFill>
        <p:spPr>
          <a:xfrm>
            <a:off x="-1004550" y="138475"/>
            <a:ext cx="841800" cy="841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0" name="Shape 280"/>
        <p:cNvGrpSpPr/>
        <p:nvPr/>
      </p:nvGrpSpPr>
      <p:grpSpPr>
        <a:xfrm>
          <a:off x="0" y="0"/>
          <a:ext cx="0" cy="0"/>
          <a:chOff x="0" y="0"/>
          <a:chExt cx="0" cy="0"/>
        </a:xfrm>
      </p:grpSpPr>
      <p:sp>
        <p:nvSpPr>
          <p:cNvPr id="281" name="Google Shape;281;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a:t>
            </a:r>
            <a:endParaRPr/>
          </a:p>
        </p:txBody>
      </p:sp>
      <p:pic>
        <p:nvPicPr>
          <p:cNvPr id="282" name="Google Shape;282;p35"/>
          <p:cNvPicPr preferRelativeResize="0"/>
          <p:nvPr/>
        </p:nvPicPr>
        <p:blipFill>
          <a:blip r:embed="rId3">
            <a:alphaModFix/>
          </a:blip>
          <a:stretch>
            <a:fillRect/>
          </a:stretch>
        </p:blipFill>
        <p:spPr>
          <a:xfrm>
            <a:off x="152400" y="1170125"/>
            <a:ext cx="2628552" cy="3820975"/>
          </a:xfrm>
          <a:prstGeom prst="rect">
            <a:avLst/>
          </a:prstGeom>
          <a:noFill/>
          <a:ln>
            <a:noFill/>
          </a:ln>
        </p:spPr>
      </p:pic>
      <p:pic>
        <p:nvPicPr>
          <p:cNvPr id="283" name="Google Shape;283;p35"/>
          <p:cNvPicPr preferRelativeResize="0"/>
          <p:nvPr/>
        </p:nvPicPr>
        <p:blipFill>
          <a:blip r:embed="rId4">
            <a:alphaModFix/>
          </a:blip>
          <a:stretch>
            <a:fillRect/>
          </a:stretch>
        </p:blipFill>
        <p:spPr>
          <a:xfrm>
            <a:off x="2933352" y="1170125"/>
            <a:ext cx="2533804" cy="3820976"/>
          </a:xfrm>
          <a:prstGeom prst="rect">
            <a:avLst/>
          </a:prstGeom>
          <a:noFill/>
          <a:ln>
            <a:noFill/>
          </a:ln>
        </p:spPr>
      </p:pic>
      <p:pic>
        <p:nvPicPr>
          <p:cNvPr id="284" name="Google Shape;284;p35"/>
          <p:cNvPicPr preferRelativeResize="0"/>
          <p:nvPr/>
        </p:nvPicPr>
        <p:blipFill>
          <a:blip r:embed="rId5">
            <a:alphaModFix/>
          </a:blip>
          <a:stretch>
            <a:fillRect/>
          </a:stretch>
        </p:blipFill>
        <p:spPr>
          <a:xfrm>
            <a:off x="5619556" y="1170125"/>
            <a:ext cx="3372045" cy="2384955"/>
          </a:xfrm>
          <a:prstGeom prst="rect">
            <a:avLst/>
          </a:prstGeom>
          <a:noFill/>
          <a:ln>
            <a:noFill/>
          </a:ln>
        </p:spPr>
      </p:pic>
      <p:sp>
        <p:nvSpPr>
          <p:cNvPr id="285" name="Google Shape;285;p35"/>
          <p:cNvSpPr txBox="1"/>
          <p:nvPr>
            <p:ph type="title"/>
          </p:nvPr>
        </p:nvSpPr>
        <p:spPr>
          <a:xfrm>
            <a:off x="2029650" y="310475"/>
            <a:ext cx="8259900" cy="841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600"/>
              <a:buNone/>
            </a:pPr>
            <a:r>
              <a:rPr lang="nl"/>
              <a:t>Verzin zelf een slogan!</a:t>
            </a:r>
            <a:endParaRPr/>
          </a:p>
        </p:txBody>
      </p:sp>
      <p:pic>
        <p:nvPicPr>
          <p:cNvPr id="286" name="Google Shape;286;p35"/>
          <p:cNvPicPr preferRelativeResize="0"/>
          <p:nvPr/>
        </p:nvPicPr>
        <p:blipFill>
          <a:blip r:embed="rId6">
            <a:alphaModFix/>
          </a:blip>
          <a:stretch>
            <a:fillRect/>
          </a:stretch>
        </p:blipFill>
        <p:spPr>
          <a:xfrm>
            <a:off x="-1004550" y="138475"/>
            <a:ext cx="841800" cy="841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FF"/>
        </a:solidFill>
      </p:bgPr>
    </p:bg>
    <p:spTree>
      <p:nvGrpSpPr>
        <p:cNvPr id="290" name="Shape 290"/>
        <p:cNvGrpSpPr/>
        <p:nvPr/>
      </p:nvGrpSpPr>
      <p:grpSpPr>
        <a:xfrm>
          <a:off x="0" y="0"/>
          <a:ext cx="0" cy="0"/>
          <a:chOff x="0" y="0"/>
          <a:chExt cx="0" cy="0"/>
        </a:xfrm>
      </p:grpSpPr>
      <p:sp>
        <p:nvSpPr>
          <p:cNvPr id="291" name="Google Shape;291;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nl" sz="5220">
                <a:solidFill>
                  <a:schemeClr val="lt1"/>
                </a:solidFill>
              </a:rPr>
              <a:t>S</a:t>
            </a:r>
            <a:r>
              <a:rPr b="1" lang="nl" sz="5220">
                <a:solidFill>
                  <a:schemeClr val="lt1"/>
                </a:solidFill>
              </a:rPr>
              <a:t>wiper</a:t>
            </a:r>
            <a:endParaRPr b="1" sz="5220">
              <a:solidFill>
                <a:schemeClr val="lt1"/>
              </a:solidFill>
            </a:endParaRPr>
          </a:p>
        </p:txBody>
      </p:sp>
      <p:pic>
        <p:nvPicPr>
          <p:cNvPr id="292" name="Google Shape;292;p36"/>
          <p:cNvPicPr preferRelativeResize="0"/>
          <p:nvPr/>
        </p:nvPicPr>
        <p:blipFill>
          <a:blip r:embed="rId3">
            <a:alphaModFix/>
          </a:blip>
          <a:stretch>
            <a:fillRect/>
          </a:stretch>
        </p:blipFill>
        <p:spPr>
          <a:xfrm>
            <a:off x="2457450" y="1969925"/>
            <a:ext cx="4229100" cy="962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6" name="Shape 296"/>
        <p:cNvGrpSpPr/>
        <p:nvPr/>
      </p:nvGrpSpPr>
      <p:grpSpPr>
        <a:xfrm>
          <a:off x="0" y="0"/>
          <a:ext cx="0" cy="0"/>
          <a:chOff x="0" y="0"/>
          <a:chExt cx="0" cy="0"/>
        </a:xfrm>
      </p:grpSpPr>
      <p:sp>
        <p:nvSpPr>
          <p:cNvPr id="297" name="Google Shape;297;p3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descr="Een collage van sfeerbeelden met o.a. Franske, Rosa en Loewieke verslaafd aan deze heerlijke drankjes.&#10;Door Tom Lamiroy, een bezetene thuis fan." id="298" name="Google Shape;298;p37" title="Thuis op Eén: Tönisteiner en Kasteelbier">
            <a:hlinkClick r:id="rId3"/>
          </p:cNvPr>
          <p:cNvPicPr preferRelativeResize="0"/>
          <p:nvPr/>
        </p:nvPicPr>
        <p:blipFill>
          <a:blip r:embed="rId4">
            <a:alphaModFix/>
          </a:blip>
          <a:stretch>
            <a:fillRect/>
          </a:stretch>
        </p:blipFill>
        <p:spPr>
          <a:xfrm>
            <a:off x="1332000" y="141749"/>
            <a:ext cx="6480000" cy="4860000"/>
          </a:xfrm>
          <a:prstGeom prst="rect">
            <a:avLst/>
          </a:prstGeom>
          <a:noFill/>
          <a:ln>
            <a:noFill/>
          </a:ln>
        </p:spPr>
      </p:pic>
      <p:pic>
        <p:nvPicPr>
          <p:cNvPr id="299" name="Google Shape;299;p37"/>
          <p:cNvPicPr preferRelativeResize="0"/>
          <p:nvPr/>
        </p:nvPicPr>
        <p:blipFill>
          <a:blip r:embed="rId5">
            <a:alphaModFix/>
          </a:blip>
          <a:stretch>
            <a:fillRect/>
          </a:stretch>
        </p:blipFill>
        <p:spPr>
          <a:xfrm>
            <a:off x="-1004550" y="138475"/>
            <a:ext cx="841800" cy="841800"/>
          </a:xfrm>
          <a:prstGeom prst="rect">
            <a:avLst/>
          </a:prstGeom>
          <a:noFill/>
          <a:ln>
            <a:noFill/>
          </a:ln>
        </p:spPr>
      </p:pic>
      <p:sp>
        <p:nvSpPr>
          <p:cNvPr id="300" name="Google Shape;300;p37"/>
          <p:cNvSpPr txBox="1"/>
          <p:nvPr/>
        </p:nvSpPr>
        <p:spPr>
          <a:xfrm>
            <a:off x="-1768850" y="982175"/>
            <a:ext cx="1950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t>Product Placement</a:t>
            </a:r>
            <a:endParaRPr b="1"/>
          </a:p>
          <a:p>
            <a:pPr indent="0" lvl="0" marL="0" rtl="0" algn="l">
              <a:spcBef>
                <a:spcPts val="0"/>
              </a:spcBef>
              <a:spcAft>
                <a:spcPts val="0"/>
              </a:spcAft>
              <a:buNone/>
            </a:pPr>
            <a:r>
              <a:rPr lang="nl"/>
              <a:t>Optie 1</a:t>
            </a:r>
            <a:endParaRPr/>
          </a:p>
          <a:p>
            <a:pPr indent="0" lvl="0" marL="0" rtl="0" algn="l">
              <a:spcBef>
                <a:spcPts val="0"/>
              </a:spcBef>
              <a:spcAft>
                <a:spcPts val="0"/>
              </a:spcAft>
              <a:buNone/>
            </a:pPr>
            <a:r>
              <a:rPr lang="nl"/>
              <a:t>(Vlaamse merken,</a:t>
            </a:r>
            <a:br>
              <a:rPr lang="nl"/>
            </a:br>
            <a:r>
              <a:rPr lang="nl"/>
              <a:t>aangeduid)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4" name="Shape 304"/>
        <p:cNvGrpSpPr/>
        <p:nvPr/>
      </p:nvGrpSpPr>
      <p:grpSpPr>
        <a:xfrm>
          <a:off x="0" y="0"/>
          <a:ext cx="0" cy="0"/>
          <a:chOff x="0" y="0"/>
          <a:chExt cx="0" cy="0"/>
        </a:xfrm>
      </p:grpSpPr>
      <p:sp>
        <p:nvSpPr>
          <p:cNvPr id="305" name="Google Shape;305;p3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306" name="Google Shape;306;p38" title="Jurassic World Product Placement">
            <a:hlinkClick r:id="rId3"/>
          </p:cNvPr>
          <p:cNvPicPr preferRelativeResize="0"/>
          <p:nvPr/>
        </p:nvPicPr>
        <p:blipFill>
          <a:blip r:embed="rId4">
            <a:alphaModFix/>
          </a:blip>
          <a:stretch>
            <a:fillRect/>
          </a:stretch>
        </p:blipFill>
        <p:spPr>
          <a:xfrm>
            <a:off x="1332000" y="141750"/>
            <a:ext cx="6480000" cy="4860000"/>
          </a:xfrm>
          <a:prstGeom prst="rect">
            <a:avLst/>
          </a:prstGeom>
          <a:noFill/>
          <a:ln>
            <a:noFill/>
          </a:ln>
        </p:spPr>
      </p:pic>
      <p:pic>
        <p:nvPicPr>
          <p:cNvPr id="307" name="Google Shape;307;p38"/>
          <p:cNvPicPr preferRelativeResize="0"/>
          <p:nvPr/>
        </p:nvPicPr>
        <p:blipFill>
          <a:blip r:embed="rId5">
            <a:alphaModFix/>
          </a:blip>
          <a:stretch>
            <a:fillRect/>
          </a:stretch>
        </p:blipFill>
        <p:spPr>
          <a:xfrm>
            <a:off x="-1004550" y="138475"/>
            <a:ext cx="841800" cy="841800"/>
          </a:xfrm>
          <a:prstGeom prst="rect">
            <a:avLst/>
          </a:prstGeom>
          <a:noFill/>
          <a:ln>
            <a:noFill/>
          </a:ln>
        </p:spPr>
      </p:pic>
      <p:sp>
        <p:nvSpPr>
          <p:cNvPr id="308" name="Google Shape;308;p38"/>
          <p:cNvSpPr txBox="1"/>
          <p:nvPr/>
        </p:nvSpPr>
        <p:spPr>
          <a:xfrm>
            <a:off x="-1768850" y="982175"/>
            <a:ext cx="1950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t>Product Placement</a:t>
            </a:r>
            <a:endParaRPr b="1"/>
          </a:p>
          <a:p>
            <a:pPr indent="0" lvl="0" marL="0" rtl="0" algn="l">
              <a:spcBef>
                <a:spcPts val="0"/>
              </a:spcBef>
              <a:spcAft>
                <a:spcPts val="0"/>
              </a:spcAft>
              <a:buNone/>
            </a:pPr>
            <a:r>
              <a:rPr lang="nl"/>
              <a:t>Optie 2</a:t>
            </a:r>
            <a:endParaRPr/>
          </a:p>
          <a:p>
            <a:pPr indent="0" lvl="0" marL="0" rtl="0" algn="l">
              <a:spcBef>
                <a:spcPts val="0"/>
              </a:spcBef>
              <a:spcAft>
                <a:spcPts val="0"/>
              </a:spcAft>
              <a:buNone/>
            </a:pPr>
            <a:r>
              <a:rPr lang="nl"/>
              <a:t>(Amerikaanse</a:t>
            </a:r>
            <a:br>
              <a:rPr lang="nl"/>
            </a:br>
            <a:r>
              <a:rPr lang="nl"/>
              <a:t>merken,</a:t>
            </a:r>
            <a:br>
              <a:rPr lang="nl"/>
            </a:br>
            <a:r>
              <a:rPr lang="nl"/>
              <a:t>aangeduid)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2" name="Shape 312"/>
        <p:cNvGrpSpPr/>
        <p:nvPr/>
      </p:nvGrpSpPr>
      <p:grpSpPr>
        <a:xfrm>
          <a:off x="0" y="0"/>
          <a:ext cx="0" cy="0"/>
          <a:chOff x="0" y="0"/>
          <a:chExt cx="0" cy="0"/>
        </a:xfrm>
      </p:grpSpPr>
      <p:sp>
        <p:nvSpPr>
          <p:cNvPr id="313" name="Google Shape;313;p3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314" name="Google Shape;314;p39" title="stranger things coca cola">
            <a:hlinkClick r:id="rId3"/>
          </p:cNvPr>
          <p:cNvPicPr preferRelativeResize="0"/>
          <p:nvPr/>
        </p:nvPicPr>
        <p:blipFill>
          <a:blip r:embed="rId4">
            <a:alphaModFix/>
          </a:blip>
          <a:stretch>
            <a:fillRect/>
          </a:stretch>
        </p:blipFill>
        <p:spPr>
          <a:xfrm>
            <a:off x="1332000" y="141750"/>
            <a:ext cx="6480000" cy="4860000"/>
          </a:xfrm>
          <a:prstGeom prst="rect">
            <a:avLst/>
          </a:prstGeom>
          <a:noFill/>
          <a:ln>
            <a:noFill/>
          </a:ln>
        </p:spPr>
      </p:pic>
      <p:pic>
        <p:nvPicPr>
          <p:cNvPr id="315" name="Google Shape;315;p39"/>
          <p:cNvPicPr preferRelativeResize="0"/>
          <p:nvPr/>
        </p:nvPicPr>
        <p:blipFill>
          <a:blip r:embed="rId5">
            <a:alphaModFix/>
          </a:blip>
          <a:stretch>
            <a:fillRect/>
          </a:stretch>
        </p:blipFill>
        <p:spPr>
          <a:xfrm>
            <a:off x="-1004550" y="138475"/>
            <a:ext cx="841800" cy="841800"/>
          </a:xfrm>
          <a:prstGeom prst="rect">
            <a:avLst/>
          </a:prstGeom>
          <a:noFill/>
          <a:ln>
            <a:noFill/>
          </a:ln>
        </p:spPr>
      </p:pic>
      <p:sp>
        <p:nvSpPr>
          <p:cNvPr id="316" name="Google Shape;316;p39"/>
          <p:cNvSpPr txBox="1"/>
          <p:nvPr/>
        </p:nvSpPr>
        <p:spPr>
          <a:xfrm>
            <a:off x="-1768850" y="982175"/>
            <a:ext cx="1950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t>Product Placement</a:t>
            </a:r>
            <a:endParaRPr b="1"/>
          </a:p>
          <a:p>
            <a:pPr indent="0" lvl="0" marL="0" rtl="0" algn="l">
              <a:spcBef>
                <a:spcPts val="0"/>
              </a:spcBef>
              <a:spcAft>
                <a:spcPts val="0"/>
              </a:spcAft>
              <a:buNone/>
            </a:pPr>
            <a:r>
              <a:rPr lang="nl"/>
              <a:t>Optie 3</a:t>
            </a:r>
            <a:br>
              <a:rPr lang="nl"/>
            </a:br>
            <a:r>
              <a:rPr lang="nl"/>
              <a:t>(Internationaal</a:t>
            </a:r>
            <a:br>
              <a:rPr lang="nl"/>
            </a:br>
            <a:r>
              <a:rPr lang="nl"/>
              <a:t>merk, subtiel)</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0" name="Shape 320"/>
        <p:cNvGrpSpPr/>
        <p:nvPr/>
      </p:nvGrpSpPr>
      <p:grpSpPr>
        <a:xfrm>
          <a:off x="0" y="0"/>
          <a:ext cx="0" cy="0"/>
          <a:chOff x="0" y="0"/>
          <a:chExt cx="0" cy="0"/>
        </a:xfrm>
      </p:grpSpPr>
      <p:sp>
        <p:nvSpPr>
          <p:cNvPr id="321" name="Google Shape;321;p4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descr="Ellie Goulding - How Long Will I Love You (Official Video)&#10;&#10;Listen to Ellie's new album 'Brightest Blue': http://elliegoulding.lnk.to/BrightestBlue&#10;&#10;Follow Ellie:&#10;Tik Tok: https://EllieGoulding.lnk.to/TikTokID&#10;Instagram: https://instagram.com/elliegoulding&#10;Facebook: https://facebook.com/elliegoulding&#10;Twitter: https://twitter.com/elliegoulding&#10;Website: https://EllieGoulding.com&#10;Sign Up: http://Ellie.lnk.to/signup&#10;&#10;Lyrics&#10;&#10;How long will I love you&#10;As long as stars are above you&#10;And longer if I can&#10;How long will I need you&#10;As long as the seasons need to&#10;Follow their plan&#10;&#10;How long will I be with you&#10;As long as the sea is bound to&#10;Wash up on the sand&#10;&#10;How long will I want you&#10;As long as you want me to&#10;And longer by far&#10;How long will I hold you&#10;As long as your father told you&#10;As long as you can&#10;&#10;How long will I give to you&#10;As long as I live through you&#10;However long you say&#10;How long will I love you&#10;As long as stars are above you&#10;And longer if I may&#10;&#10;How long will I love you&#10;As long as stars are above you&#10;&#10;#EllieGoulding" id="322" name="Google Shape;322;p40" title="Ellie Goulding - How Long Will I Love You (Official Video)">
            <a:hlinkClick r:id="rId3"/>
          </p:cNvPr>
          <p:cNvPicPr preferRelativeResize="0"/>
          <p:nvPr/>
        </p:nvPicPr>
        <p:blipFill>
          <a:blip r:embed="rId4">
            <a:alphaModFix/>
          </a:blip>
          <a:stretch>
            <a:fillRect/>
          </a:stretch>
        </p:blipFill>
        <p:spPr>
          <a:xfrm>
            <a:off x="1332000" y="141762"/>
            <a:ext cx="6480000" cy="4860000"/>
          </a:xfrm>
          <a:prstGeom prst="rect">
            <a:avLst/>
          </a:prstGeom>
          <a:noFill/>
          <a:ln>
            <a:noFill/>
          </a:ln>
        </p:spPr>
      </p:pic>
      <p:pic>
        <p:nvPicPr>
          <p:cNvPr id="323" name="Google Shape;323;p40"/>
          <p:cNvPicPr preferRelativeResize="0"/>
          <p:nvPr/>
        </p:nvPicPr>
        <p:blipFill>
          <a:blip r:embed="rId5">
            <a:alphaModFix/>
          </a:blip>
          <a:stretch>
            <a:fillRect/>
          </a:stretch>
        </p:blipFill>
        <p:spPr>
          <a:xfrm>
            <a:off x="-1004550" y="138475"/>
            <a:ext cx="841800" cy="841800"/>
          </a:xfrm>
          <a:prstGeom prst="rect">
            <a:avLst/>
          </a:prstGeom>
          <a:noFill/>
          <a:ln>
            <a:noFill/>
          </a:ln>
        </p:spPr>
      </p:pic>
      <p:sp>
        <p:nvSpPr>
          <p:cNvPr id="324" name="Google Shape;324;p40"/>
          <p:cNvSpPr txBox="1"/>
          <p:nvPr/>
        </p:nvSpPr>
        <p:spPr>
          <a:xfrm>
            <a:off x="-1768850" y="982175"/>
            <a:ext cx="1950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t>Product Placement</a:t>
            </a:r>
            <a:endParaRPr b="1"/>
          </a:p>
          <a:p>
            <a:pPr indent="0" lvl="0" marL="0" rtl="0" algn="l">
              <a:spcBef>
                <a:spcPts val="0"/>
              </a:spcBef>
              <a:spcAft>
                <a:spcPts val="0"/>
              </a:spcAft>
              <a:buNone/>
            </a:pPr>
            <a:r>
              <a:rPr lang="nl"/>
              <a:t>Optie 4</a:t>
            </a:r>
            <a:endParaRPr/>
          </a:p>
          <a:p>
            <a:pPr indent="0" lvl="0" marL="0" rtl="0" algn="l">
              <a:spcBef>
                <a:spcPts val="0"/>
              </a:spcBef>
              <a:spcAft>
                <a:spcPts val="0"/>
              </a:spcAft>
              <a:buClr>
                <a:schemeClr val="dk1"/>
              </a:buClr>
              <a:buSzPts val="1100"/>
              <a:buFont typeface="Arial"/>
              <a:buNone/>
            </a:pPr>
            <a:r>
              <a:rPr lang="nl">
                <a:solidFill>
                  <a:schemeClr val="dk1"/>
                </a:solidFill>
              </a:rPr>
              <a:t>(Internationaal</a:t>
            </a:r>
            <a:br>
              <a:rPr lang="nl">
                <a:solidFill>
                  <a:schemeClr val="dk1"/>
                </a:solidFill>
              </a:rPr>
            </a:br>
            <a:r>
              <a:rPr lang="nl">
                <a:solidFill>
                  <a:schemeClr val="dk1"/>
                </a:solidFill>
              </a:rPr>
              <a:t>merk, subtiel)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8" name="Shape 328"/>
        <p:cNvGrpSpPr/>
        <p:nvPr/>
      </p:nvGrpSpPr>
      <p:grpSpPr>
        <a:xfrm>
          <a:off x="0" y="0"/>
          <a:ext cx="0" cy="0"/>
          <a:chOff x="0" y="0"/>
          <a:chExt cx="0" cy="0"/>
        </a:xfrm>
      </p:grpSpPr>
      <p:pic>
        <p:nvPicPr>
          <p:cNvPr id="329" name="Google Shape;329;p41"/>
          <p:cNvPicPr preferRelativeResize="0"/>
          <p:nvPr/>
        </p:nvPicPr>
        <p:blipFill>
          <a:blip r:embed="rId3">
            <a:alphaModFix/>
          </a:blip>
          <a:stretch>
            <a:fillRect/>
          </a:stretch>
        </p:blipFill>
        <p:spPr>
          <a:xfrm>
            <a:off x="-1004550" y="138475"/>
            <a:ext cx="841800" cy="841800"/>
          </a:xfrm>
          <a:prstGeom prst="rect">
            <a:avLst/>
          </a:prstGeom>
          <a:noFill/>
          <a:ln>
            <a:noFill/>
          </a:ln>
        </p:spPr>
      </p:pic>
      <p:pic>
        <p:nvPicPr>
          <p:cNvPr id="330" name="Google Shape;330;p41" title="Avengers_Clip.mov">
            <a:hlinkClick r:id="rId4"/>
          </p:cNvPr>
          <p:cNvPicPr preferRelativeResize="0"/>
          <p:nvPr/>
        </p:nvPicPr>
        <p:blipFill>
          <a:blip r:embed="rId5">
            <a:alphaModFix/>
          </a:blip>
          <a:stretch>
            <a:fillRect/>
          </a:stretch>
        </p:blipFill>
        <p:spPr>
          <a:xfrm>
            <a:off x="1332000" y="141750"/>
            <a:ext cx="6480000" cy="4860000"/>
          </a:xfrm>
          <a:prstGeom prst="rect">
            <a:avLst/>
          </a:prstGeom>
          <a:noFill/>
          <a:ln>
            <a:noFill/>
          </a:ln>
        </p:spPr>
      </p:pic>
      <p:sp>
        <p:nvSpPr>
          <p:cNvPr id="331" name="Google Shape;331;p41"/>
          <p:cNvSpPr txBox="1"/>
          <p:nvPr/>
        </p:nvSpPr>
        <p:spPr>
          <a:xfrm>
            <a:off x="-1768850" y="982175"/>
            <a:ext cx="1950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t>Product Placement</a:t>
            </a:r>
            <a:endParaRPr b="1"/>
          </a:p>
          <a:p>
            <a:pPr indent="0" lvl="0" marL="0" rtl="0" algn="l">
              <a:spcBef>
                <a:spcPts val="0"/>
              </a:spcBef>
              <a:spcAft>
                <a:spcPts val="0"/>
              </a:spcAft>
              <a:buNone/>
            </a:pPr>
            <a:r>
              <a:rPr lang="nl"/>
              <a:t>Optie 5</a:t>
            </a:r>
            <a:endParaRPr/>
          </a:p>
          <a:p>
            <a:pPr indent="0" lvl="0" marL="0" rtl="0" algn="l">
              <a:spcBef>
                <a:spcPts val="0"/>
              </a:spcBef>
              <a:spcAft>
                <a:spcPts val="0"/>
              </a:spcAft>
              <a:buClr>
                <a:schemeClr val="dk1"/>
              </a:buClr>
              <a:buSzPts val="1100"/>
              <a:buFont typeface="Arial"/>
              <a:buNone/>
            </a:pPr>
            <a:r>
              <a:rPr lang="nl">
                <a:solidFill>
                  <a:schemeClr val="dk1"/>
                </a:solidFill>
              </a:rPr>
              <a:t>(Internationaal</a:t>
            </a:r>
            <a:br>
              <a:rPr lang="nl">
                <a:solidFill>
                  <a:schemeClr val="dk1"/>
                </a:solidFill>
              </a:rPr>
            </a:br>
            <a:r>
              <a:rPr lang="nl">
                <a:solidFill>
                  <a:schemeClr val="dk1"/>
                </a:solidFill>
              </a:rPr>
              <a:t>merk, zeer subtiel)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5" name="Shape 335"/>
        <p:cNvGrpSpPr/>
        <p:nvPr/>
      </p:nvGrpSpPr>
      <p:grpSpPr>
        <a:xfrm>
          <a:off x="0" y="0"/>
          <a:ext cx="0" cy="0"/>
          <a:chOff x="0" y="0"/>
          <a:chExt cx="0" cy="0"/>
        </a:xfrm>
      </p:grpSpPr>
      <p:sp>
        <p:nvSpPr>
          <p:cNvPr id="336" name="Google Shape;336;p42"/>
          <p:cNvSpPr txBox="1"/>
          <p:nvPr>
            <p:ph type="title"/>
          </p:nvPr>
        </p:nvSpPr>
        <p:spPr>
          <a:xfrm>
            <a:off x="311688" y="338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nl"/>
              <a:t>Product Placement</a:t>
            </a:r>
            <a:endParaRPr/>
          </a:p>
        </p:txBody>
      </p:sp>
      <p:pic>
        <p:nvPicPr>
          <p:cNvPr id="337" name="Google Shape;337;p42"/>
          <p:cNvPicPr preferRelativeResize="0"/>
          <p:nvPr/>
        </p:nvPicPr>
        <p:blipFill>
          <a:blip r:embed="rId3">
            <a:alphaModFix/>
          </a:blip>
          <a:stretch>
            <a:fillRect/>
          </a:stretch>
        </p:blipFill>
        <p:spPr>
          <a:xfrm>
            <a:off x="2741962" y="741712"/>
            <a:ext cx="3660075" cy="3660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FF"/>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0" y="232625"/>
            <a:ext cx="8520600" cy="1144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nl">
                <a:solidFill>
                  <a:schemeClr val="lt1"/>
                </a:solidFill>
              </a:rPr>
              <a:t>Rad van fortuin</a:t>
            </a:r>
            <a:endParaRPr>
              <a:solidFill>
                <a:schemeClr val="lt1"/>
              </a:solidFill>
            </a:endParaRPr>
          </a:p>
        </p:txBody>
      </p:sp>
      <p:pic>
        <p:nvPicPr>
          <p:cNvPr id="75" name="Google Shape;75;p16"/>
          <p:cNvPicPr preferRelativeResize="0"/>
          <p:nvPr/>
        </p:nvPicPr>
        <p:blipFill>
          <a:blip r:embed="rId3">
            <a:alphaModFix/>
          </a:blip>
          <a:stretch>
            <a:fillRect/>
          </a:stretch>
        </p:blipFill>
        <p:spPr>
          <a:xfrm>
            <a:off x="2709600" y="1377425"/>
            <a:ext cx="3461274" cy="34612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3"/>
          <p:cNvPicPr preferRelativeResize="0"/>
          <p:nvPr/>
        </p:nvPicPr>
        <p:blipFill>
          <a:blip r:embed="rId3">
            <a:alphaModFix/>
          </a:blip>
          <a:stretch>
            <a:fillRect/>
          </a:stretch>
        </p:blipFill>
        <p:spPr>
          <a:xfrm>
            <a:off x="1456825" y="720000"/>
            <a:ext cx="3703491" cy="3996901"/>
          </a:xfrm>
          <a:prstGeom prst="rect">
            <a:avLst/>
          </a:prstGeom>
          <a:noFill/>
          <a:ln>
            <a:noFill/>
          </a:ln>
        </p:spPr>
      </p:pic>
      <p:sp>
        <p:nvSpPr>
          <p:cNvPr id="343" name="Google Shape;343;p43"/>
          <p:cNvSpPr txBox="1"/>
          <p:nvPr>
            <p:ph type="title"/>
          </p:nvPr>
        </p:nvSpPr>
        <p:spPr>
          <a:xfrm>
            <a:off x="0" y="0"/>
            <a:ext cx="8520600" cy="841800"/>
          </a:xfrm>
          <a:prstGeom prst="rect">
            <a:avLst/>
          </a:prstGeom>
          <a:noFill/>
          <a:ln>
            <a:noFill/>
          </a:ln>
        </p:spPr>
        <p:txBody>
          <a:bodyPr anchorCtr="0" anchor="ctr" bIns="91425" lIns="91425" spcFirstLastPara="1" rIns="91425" wrap="square" tIns="91425">
            <a:normAutofit/>
          </a:bodyPr>
          <a:lstStyle/>
          <a:p>
            <a:pPr indent="457200" lvl="0" marL="0" rtl="0" algn="l">
              <a:lnSpc>
                <a:spcPct val="100000"/>
              </a:lnSpc>
              <a:spcBef>
                <a:spcPts val="0"/>
              </a:spcBef>
              <a:spcAft>
                <a:spcPts val="0"/>
              </a:spcAft>
              <a:buSzPts val="3600"/>
              <a:buNone/>
            </a:pPr>
            <a:r>
              <a:rPr lang="nl"/>
              <a:t>Swiper - ⭐⭐</a:t>
            </a:r>
            <a:endParaRPr/>
          </a:p>
        </p:txBody>
      </p:sp>
      <p:pic>
        <p:nvPicPr>
          <p:cNvPr id="344" name="Google Shape;344;p43"/>
          <p:cNvPicPr preferRelativeResize="0"/>
          <p:nvPr/>
        </p:nvPicPr>
        <p:blipFill>
          <a:blip r:embed="rId4">
            <a:alphaModFix/>
          </a:blip>
          <a:stretch>
            <a:fillRect/>
          </a:stretch>
        </p:blipFill>
        <p:spPr>
          <a:xfrm>
            <a:off x="6480000" y="720000"/>
            <a:ext cx="1846050" cy="1846050"/>
          </a:xfrm>
          <a:prstGeom prst="rect">
            <a:avLst/>
          </a:prstGeom>
          <a:noFill/>
          <a:ln>
            <a:noFill/>
          </a:ln>
        </p:spPr>
      </p:pic>
      <p:pic>
        <p:nvPicPr>
          <p:cNvPr id="345" name="Google Shape;345;p43"/>
          <p:cNvPicPr preferRelativeResize="0"/>
          <p:nvPr/>
        </p:nvPicPr>
        <p:blipFill rotWithShape="1">
          <a:blip r:embed="rId5">
            <a:alphaModFix/>
          </a:blip>
          <a:srcRect b="0" l="0" r="0" t="0"/>
          <a:stretch/>
        </p:blipFill>
        <p:spPr>
          <a:xfrm>
            <a:off x="6479625" y="2880000"/>
            <a:ext cx="1846801" cy="1846801"/>
          </a:xfrm>
          <a:prstGeom prst="rect">
            <a:avLst/>
          </a:prstGeom>
          <a:noFill/>
          <a:ln>
            <a:noFill/>
          </a:ln>
        </p:spPr>
      </p:pic>
      <p:cxnSp>
        <p:nvCxnSpPr>
          <p:cNvPr id="346" name="Google Shape;346;p43"/>
          <p:cNvCxnSpPr/>
          <p:nvPr/>
        </p:nvCxnSpPr>
        <p:spPr>
          <a:xfrm flipH="1">
            <a:off x="4730225" y="2525825"/>
            <a:ext cx="492000" cy="951300"/>
          </a:xfrm>
          <a:prstGeom prst="straightConnector1">
            <a:avLst/>
          </a:prstGeom>
          <a:noFill/>
          <a:ln cap="flat" cmpd="sng" w="38100">
            <a:solidFill>
              <a:srgbClr val="149CE6"/>
            </a:solidFill>
            <a:prstDash val="solid"/>
            <a:round/>
            <a:headEnd len="med" w="med" type="none"/>
            <a:tailEnd len="med" w="med" type="triangle"/>
          </a:ln>
        </p:spPr>
      </p:cxnSp>
      <p:sp>
        <p:nvSpPr>
          <p:cNvPr id="347" name="Google Shape;347;p43"/>
          <p:cNvSpPr txBox="1"/>
          <p:nvPr/>
        </p:nvSpPr>
        <p:spPr>
          <a:xfrm>
            <a:off x="4990125" y="2140650"/>
            <a:ext cx="1489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600">
                <a:latin typeface="Raleway"/>
                <a:ea typeface="Raleway"/>
                <a:cs typeface="Raleway"/>
                <a:sym typeface="Raleway"/>
              </a:rPr>
              <a:t>Hint</a:t>
            </a:r>
            <a:endParaRPr b="1" sz="1600">
              <a:latin typeface="Raleway"/>
              <a:ea typeface="Raleway"/>
              <a:cs typeface="Raleway"/>
              <a:sym typeface="Ralewa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pic>
        <p:nvPicPr>
          <p:cNvPr id="353" name="Google Shape;353;p44"/>
          <p:cNvPicPr preferRelativeResize="0"/>
          <p:nvPr/>
        </p:nvPicPr>
        <p:blipFill rotWithShape="1">
          <a:blip r:embed="rId3">
            <a:alphaModFix/>
          </a:blip>
          <a:srcRect b="0" l="17090" r="16846" t="0"/>
          <a:stretch/>
        </p:blipFill>
        <p:spPr>
          <a:xfrm>
            <a:off x="2685350" y="1017725"/>
            <a:ext cx="3787049" cy="3820976"/>
          </a:xfrm>
          <a:prstGeom prst="rect">
            <a:avLst/>
          </a:prstGeom>
          <a:noFill/>
          <a:ln>
            <a:noFill/>
          </a:ln>
        </p:spPr>
      </p:pic>
      <p:sp>
        <p:nvSpPr>
          <p:cNvPr id="354" name="Google Shape;354;p44"/>
          <p:cNvSpPr txBox="1"/>
          <p:nvPr/>
        </p:nvSpPr>
        <p:spPr>
          <a:xfrm>
            <a:off x="6772800" y="265825"/>
            <a:ext cx="20595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geen reclame!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a:p>
          <a:p>
            <a:pPr indent="0" lvl="0" marL="0" marR="0" rtl="0" algn="l">
              <a:lnSpc>
                <a:spcPct val="100000"/>
              </a:lnSpc>
              <a:spcBef>
                <a:spcPts val="0"/>
              </a:spcBef>
              <a:spcAft>
                <a:spcPts val="0"/>
              </a:spcAft>
              <a:buClr>
                <a:srgbClr val="000000"/>
              </a:buClr>
              <a:buSzPts val="1400"/>
              <a:buFont typeface="Arial"/>
              <a:buNone/>
            </a:pPr>
            <a:r>
              <a:rPr b="1" lang="nl">
                <a:solidFill>
                  <a:srgbClr val="666666"/>
                </a:solidFill>
              </a:rPr>
              <a:t>(Geen zichtbaar merk)</a:t>
            </a:r>
            <a:endParaRPr b="1">
              <a:solidFill>
                <a:srgbClr val="66666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pic>
        <p:nvPicPr>
          <p:cNvPr id="360" name="Google Shape;360;p45"/>
          <p:cNvPicPr preferRelativeResize="0"/>
          <p:nvPr/>
        </p:nvPicPr>
        <p:blipFill rotWithShape="1">
          <a:blip r:embed="rId3">
            <a:alphaModFix/>
          </a:blip>
          <a:srcRect b="0" l="0" r="0" t="0"/>
          <a:stretch/>
        </p:blipFill>
        <p:spPr>
          <a:xfrm>
            <a:off x="2661513" y="1017725"/>
            <a:ext cx="3820975" cy="3820975"/>
          </a:xfrm>
          <a:prstGeom prst="rect">
            <a:avLst/>
          </a:prstGeom>
          <a:noFill/>
          <a:ln>
            <a:noFill/>
          </a:ln>
        </p:spPr>
      </p:pic>
      <p:sp>
        <p:nvSpPr>
          <p:cNvPr id="361" name="Google Shape;361;p45"/>
          <p:cNvSpPr/>
          <p:nvPr/>
        </p:nvSpPr>
        <p:spPr>
          <a:xfrm>
            <a:off x="4522375" y="2288425"/>
            <a:ext cx="1427400" cy="13839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45"/>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pic>
        <p:nvPicPr>
          <p:cNvPr id="368" name="Google Shape;368;p46"/>
          <p:cNvPicPr preferRelativeResize="0"/>
          <p:nvPr/>
        </p:nvPicPr>
        <p:blipFill rotWithShape="1">
          <a:blip r:embed="rId3">
            <a:alphaModFix/>
          </a:blip>
          <a:srcRect b="0" l="0" r="0" t="0"/>
          <a:stretch/>
        </p:blipFill>
        <p:spPr>
          <a:xfrm>
            <a:off x="2661513" y="1017725"/>
            <a:ext cx="3820974" cy="3820974"/>
          </a:xfrm>
          <a:prstGeom prst="rect">
            <a:avLst/>
          </a:prstGeom>
          <a:noFill/>
          <a:ln>
            <a:noFill/>
          </a:ln>
        </p:spPr>
      </p:pic>
      <p:sp>
        <p:nvSpPr>
          <p:cNvPr id="369" name="Google Shape;369;p46"/>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geen reclame!</a:t>
            </a:r>
            <a:endParaRPr b="1"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pic>
        <p:nvPicPr>
          <p:cNvPr id="375" name="Google Shape;375;p47"/>
          <p:cNvPicPr preferRelativeResize="0"/>
          <p:nvPr/>
        </p:nvPicPr>
        <p:blipFill rotWithShape="1">
          <a:blip r:embed="rId3">
            <a:alphaModFix/>
          </a:blip>
          <a:srcRect b="0" l="0" r="28540" t="0"/>
          <a:stretch/>
        </p:blipFill>
        <p:spPr>
          <a:xfrm>
            <a:off x="1782225" y="1093850"/>
            <a:ext cx="5579551" cy="3820975"/>
          </a:xfrm>
          <a:prstGeom prst="rect">
            <a:avLst/>
          </a:prstGeom>
          <a:noFill/>
          <a:ln>
            <a:noFill/>
          </a:ln>
        </p:spPr>
      </p:pic>
      <p:sp>
        <p:nvSpPr>
          <p:cNvPr id="376" name="Google Shape;376;p47"/>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p:txBody>
      </p:sp>
      <p:sp>
        <p:nvSpPr>
          <p:cNvPr id="377" name="Google Shape;377;p47"/>
          <p:cNvSpPr/>
          <p:nvPr/>
        </p:nvSpPr>
        <p:spPr>
          <a:xfrm>
            <a:off x="2898675" y="1111525"/>
            <a:ext cx="2462700" cy="35415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383" name="Google Shape;383;p48"/>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p:txBody>
      </p:sp>
      <p:pic>
        <p:nvPicPr>
          <p:cNvPr id="384" name="Google Shape;384;p48"/>
          <p:cNvPicPr preferRelativeResize="0"/>
          <p:nvPr/>
        </p:nvPicPr>
        <p:blipFill rotWithShape="1">
          <a:blip r:embed="rId3">
            <a:alphaModFix/>
          </a:blip>
          <a:srcRect b="0" l="0" r="0" t="0"/>
          <a:stretch/>
        </p:blipFill>
        <p:spPr>
          <a:xfrm>
            <a:off x="2838289" y="881425"/>
            <a:ext cx="2751986" cy="4037150"/>
          </a:xfrm>
          <a:prstGeom prst="rect">
            <a:avLst/>
          </a:prstGeom>
          <a:noFill/>
          <a:ln>
            <a:noFill/>
          </a:ln>
        </p:spPr>
      </p:pic>
      <p:sp>
        <p:nvSpPr>
          <p:cNvPr id="385" name="Google Shape;385;p48"/>
          <p:cNvSpPr/>
          <p:nvPr/>
        </p:nvSpPr>
        <p:spPr>
          <a:xfrm>
            <a:off x="4762075" y="3861375"/>
            <a:ext cx="882600" cy="10572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48"/>
          <p:cNvSpPr/>
          <p:nvPr/>
        </p:nvSpPr>
        <p:spPr>
          <a:xfrm>
            <a:off x="4723825" y="2026950"/>
            <a:ext cx="959100" cy="10896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48"/>
          <p:cNvSpPr/>
          <p:nvPr/>
        </p:nvSpPr>
        <p:spPr>
          <a:xfrm>
            <a:off x="2778800" y="3639675"/>
            <a:ext cx="1405800" cy="12789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48"/>
          <p:cNvSpPr/>
          <p:nvPr/>
        </p:nvSpPr>
        <p:spPr>
          <a:xfrm>
            <a:off x="2778800" y="1425700"/>
            <a:ext cx="959100" cy="764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48"/>
          <p:cNvSpPr/>
          <p:nvPr/>
        </p:nvSpPr>
        <p:spPr>
          <a:xfrm>
            <a:off x="4951525" y="785150"/>
            <a:ext cx="731400" cy="764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pic>
        <p:nvPicPr>
          <p:cNvPr id="395" name="Google Shape;395;p49"/>
          <p:cNvPicPr preferRelativeResize="0"/>
          <p:nvPr/>
        </p:nvPicPr>
        <p:blipFill rotWithShape="1">
          <a:blip r:embed="rId3">
            <a:alphaModFix/>
          </a:blip>
          <a:srcRect b="0" l="0" r="0" t="0"/>
          <a:stretch/>
        </p:blipFill>
        <p:spPr>
          <a:xfrm>
            <a:off x="2018038" y="1148325"/>
            <a:ext cx="5107932" cy="3820973"/>
          </a:xfrm>
          <a:prstGeom prst="rect">
            <a:avLst/>
          </a:prstGeom>
          <a:noFill/>
          <a:ln>
            <a:noFill/>
          </a:ln>
        </p:spPr>
      </p:pic>
      <p:sp>
        <p:nvSpPr>
          <p:cNvPr id="396" name="Google Shape;396;p49"/>
          <p:cNvSpPr/>
          <p:nvPr/>
        </p:nvSpPr>
        <p:spPr>
          <a:xfrm>
            <a:off x="6809950" y="356975"/>
            <a:ext cx="1826100" cy="160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9"/>
          <p:cNvSpPr txBox="1"/>
          <p:nvPr/>
        </p:nvSpPr>
        <p:spPr>
          <a:xfrm>
            <a:off x="6772800" y="265825"/>
            <a:ext cx="20595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geen reclame!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a:p>
          <a:p>
            <a:pPr indent="0" lvl="0" marL="0" marR="0" rtl="0" algn="l">
              <a:lnSpc>
                <a:spcPct val="100000"/>
              </a:lnSpc>
              <a:spcBef>
                <a:spcPts val="0"/>
              </a:spcBef>
              <a:spcAft>
                <a:spcPts val="0"/>
              </a:spcAft>
              <a:buClr>
                <a:srgbClr val="000000"/>
              </a:buClr>
              <a:buSzPts val="1400"/>
              <a:buFont typeface="Arial"/>
              <a:buNone/>
            </a:pPr>
            <a:r>
              <a:rPr b="1" lang="nl">
                <a:solidFill>
                  <a:srgbClr val="666666"/>
                </a:solidFill>
              </a:rPr>
              <a:t>(Maar wel het logo van de Lijn, een Vlaams overheidsbedrijf)</a:t>
            </a:r>
            <a:endParaRPr b="1">
              <a:solidFill>
                <a:srgbClr val="666666"/>
              </a:solidFill>
            </a:endParaRPr>
          </a:p>
        </p:txBody>
      </p:sp>
      <p:cxnSp>
        <p:nvCxnSpPr>
          <p:cNvPr id="398" name="Google Shape;398;p49"/>
          <p:cNvCxnSpPr>
            <a:stCxn id="397" idx="2"/>
          </p:cNvCxnSpPr>
          <p:nvPr/>
        </p:nvCxnSpPr>
        <p:spPr>
          <a:xfrm flipH="1">
            <a:off x="5471550" y="1959025"/>
            <a:ext cx="2331000" cy="521100"/>
          </a:xfrm>
          <a:prstGeom prst="straightConnector1">
            <a:avLst/>
          </a:prstGeom>
          <a:noFill/>
          <a:ln cap="flat" cmpd="sng" w="38100">
            <a:solidFill>
              <a:srgbClr val="149CE6"/>
            </a:solidFill>
            <a:prstDash val="solid"/>
            <a:round/>
            <a:headEnd len="med" w="med" type="none"/>
            <a:tailEnd len="med" w="med" type="triangle"/>
          </a:ln>
        </p:spPr>
      </p:cxnSp>
      <p:sp>
        <p:nvSpPr>
          <p:cNvPr id="399" name="Google Shape;399;p49"/>
          <p:cNvSpPr/>
          <p:nvPr/>
        </p:nvSpPr>
        <p:spPr>
          <a:xfrm>
            <a:off x="4375900" y="2178100"/>
            <a:ext cx="950700" cy="910200"/>
          </a:xfrm>
          <a:prstGeom prst="ellipse">
            <a:avLst/>
          </a:prstGeom>
          <a:noFill/>
          <a:ln cap="flat" cmpd="sng" w="76200">
            <a:solidFill>
              <a:srgbClr val="149C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405" name="Google Shape;405;p50"/>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p:txBody>
      </p:sp>
      <p:pic>
        <p:nvPicPr>
          <p:cNvPr id="406" name="Google Shape;406;p50"/>
          <p:cNvPicPr preferRelativeResize="0"/>
          <p:nvPr/>
        </p:nvPicPr>
        <p:blipFill rotWithShape="1">
          <a:blip r:embed="rId3">
            <a:alphaModFix/>
          </a:blip>
          <a:srcRect b="0" l="0" r="0" t="0"/>
          <a:stretch/>
        </p:blipFill>
        <p:spPr>
          <a:xfrm>
            <a:off x="1709763" y="1017725"/>
            <a:ext cx="5724477" cy="3820977"/>
          </a:xfrm>
          <a:prstGeom prst="rect">
            <a:avLst/>
          </a:prstGeom>
          <a:noFill/>
          <a:ln>
            <a:noFill/>
          </a:ln>
        </p:spPr>
      </p:pic>
      <p:sp>
        <p:nvSpPr>
          <p:cNvPr id="407" name="Google Shape;407;p50"/>
          <p:cNvSpPr/>
          <p:nvPr/>
        </p:nvSpPr>
        <p:spPr>
          <a:xfrm>
            <a:off x="3002863" y="2070475"/>
            <a:ext cx="3138300" cy="20268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413" name="Google Shape;413;p51"/>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p:txBody>
      </p:sp>
      <p:pic>
        <p:nvPicPr>
          <p:cNvPr id="414" name="Google Shape;414;p51"/>
          <p:cNvPicPr preferRelativeResize="0"/>
          <p:nvPr/>
        </p:nvPicPr>
        <p:blipFill rotWithShape="1">
          <a:blip r:embed="rId3">
            <a:alphaModFix/>
          </a:blip>
          <a:srcRect b="0" l="0" r="0" t="0"/>
          <a:stretch/>
        </p:blipFill>
        <p:spPr>
          <a:xfrm>
            <a:off x="1701363" y="1093850"/>
            <a:ext cx="5741271" cy="3820973"/>
          </a:xfrm>
          <a:prstGeom prst="rect">
            <a:avLst/>
          </a:prstGeom>
          <a:noFill/>
          <a:ln>
            <a:noFill/>
          </a:ln>
        </p:spPr>
      </p:pic>
      <p:sp>
        <p:nvSpPr>
          <p:cNvPr id="415" name="Google Shape;415;p51"/>
          <p:cNvSpPr/>
          <p:nvPr/>
        </p:nvSpPr>
        <p:spPr>
          <a:xfrm>
            <a:off x="2899200" y="881425"/>
            <a:ext cx="3345600" cy="29424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421" name="Google Shape;421;p52"/>
          <p:cNvSpPr txBox="1"/>
          <p:nvPr/>
        </p:nvSpPr>
        <p:spPr>
          <a:xfrm>
            <a:off x="6772800" y="265825"/>
            <a:ext cx="20595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geen reclame!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a:p>
          <a:p>
            <a:pPr indent="0" lvl="0" marL="0" marR="0" rtl="0" algn="l">
              <a:lnSpc>
                <a:spcPct val="100000"/>
              </a:lnSpc>
              <a:spcBef>
                <a:spcPts val="0"/>
              </a:spcBef>
              <a:spcAft>
                <a:spcPts val="0"/>
              </a:spcAft>
              <a:buClr>
                <a:srgbClr val="000000"/>
              </a:buClr>
              <a:buSzPts val="1400"/>
              <a:buFont typeface="Arial"/>
              <a:buNone/>
            </a:pPr>
            <a:r>
              <a:rPr b="1" lang="nl">
                <a:solidFill>
                  <a:srgbClr val="666666"/>
                </a:solidFill>
              </a:rPr>
              <a:t>(Maar wel logo’s en merknamen die </a:t>
            </a:r>
            <a:r>
              <a:rPr b="1" lang="nl" u="sng">
                <a:solidFill>
                  <a:srgbClr val="666666"/>
                </a:solidFill>
              </a:rPr>
              <a:t>toevallig</a:t>
            </a:r>
            <a:r>
              <a:rPr b="1" lang="nl">
                <a:solidFill>
                  <a:srgbClr val="666666"/>
                </a:solidFill>
              </a:rPr>
              <a:t> zichtbaar zijn)</a:t>
            </a:r>
            <a:endParaRPr b="1">
              <a:solidFill>
                <a:srgbClr val="666666"/>
              </a:solidFill>
            </a:endParaRPr>
          </a:p>
        </p:txBody>
      </p:sp>
      <p:pic>
        <p:nvPicPr>
          <p:cNvPr id="422" name="Google Shape;422;p52"/>
          <p:cNvPicPr preferRelativeResize="0"/>
          <p:nvPr/>
        </p:nvPicPr>
        <p:blipFill rotWithShape="1">
          <a:blip r:embed="rId3">
            <a:alphaModFix/>
          </a:blip>
          <a:srcRect b="0" l="0" r="0" t="0"/>
          <a:stretch/>
        </p:blipFill>
        <p:spPr>
          <a:xfrm>
            <a:off x="3126375" y="925025"/>
            <a:ext cx="2891247" cy="4125775"/>
          </a:xfrm>
          <a:prstGeom prst="rect">
            <a:avLst/>
          </a:prstGeom>
          <a:noFill/>
          <a:ln>
            <a:noFill/>
          </a:ln>
        </p:spPr>
      </p:pic>
      <p:sp>
        <p:nvSpPr>
          <p:cNvPr id="423" name="Google Shape;423;p52"/>
          <p:cNvSpPr/>
          <p:nvPr/>
        </p:nvSpPr>
        <p:spPr>
          <a:xfrm>
            <a:off x="3594248" y="1824675"/>
            <a:ext cx="417300" cy="382200"/>
          </a:xfrm>
          <a:prstGeom prst="ellipse">
            <a:avLst/>
          </a:prstGeom>
          <a:noFill/>
          <a:ln cap="flat" cmpd="sng" w="76200">
            <a:solidFill>
              <a:srgbClr val="149C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52"/>
          <p:cNvSpPr/>
          <p:nvPr/>
        </p:nvSpPr>
        <p:spPr>
          <a:xfrm>
            <a:off x="3126373" y="3354175"/>
            <a:ext cx="417300" cy="382200"/>
          </a:xfrm>
          <a:prstGeom prst="ellipse">
            <a:avLst/>
          </a:prstGeom>
          <a:noFill/>
          <a:ln cap="flat" cmpd="sng" w="76200">
            <a:solidFill>
              <a:srgbClr val="149C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52"/>
          <p:cNvSpPr/>
          <p:nvPr/>
        </p:nvSpPr>
        <p:spPr>
          <a:xfrm>
            <a:off x="4300951" y="4546325"/>
            <a:ext cx="542100" cy="382200"/>
          </a:xfrm>
          <a:prstGeom prst="ellipse">
            <a:avLst/>
          </a:prstGeom>
          <a:noFill/>
          <a:ln cap="flat" cmpd="sng" w="76200">
            <a:solidFill>
              <a:srgbClr val="149C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0" y="1"/>
            <a:ext cx="8520600" cy="841800"/>
          </a:xfrm>
          <a:prstGeom prst="rect">
            <a:avLst/>
          </a:prstGeom>
          <a:noFill/>
          <a:ln>
            <a:noFill/>
          </a:ln>
        </p:spPr>
        <p:txBody>
          <a:bodyPr anchorCtr="0" anchor="ctr" bIns="91425" lIns="91425" spcFirstLastPara="1" rIns="91425" wrap="square" tIns="91425">
            <a:normAutofit/>
          </a:bodyPr>
          <a:lstStyle/>
          <a:p>
            <a:pPr indent="457200" lvl="0" marL="0" rtl="0" algn="l">
              <a:lnSpc>
                <a:spcPct val="100000"/>
              </a:lnSpc>
              <a:spcBef>
                <a:spcPts val="0"/>
              </a:spcBef>
              <a:spcAft>
                <a:spcPts val="0"/>
              </a:spcAft>
              <a:buSzPts val="3600"/>
              <a:buNone/>
            </a:pPr>
            <a:r>
              <a:rPr lang="nl"/>
              <a:t>Rad van fortuin - ⭐⭐</a:t>
            </a:r>
            <a:endParaRPr/>
          </a:p>
        </p:txBody>
      </p:sp>
      <p:pic>
        <p:nvPicPr>
          <p:cNvPr id="81" name="Google Shape;81;p17"/>
          <p:cNvPicPr preferRelativeResize="0"/>
          <p:nvPr/>
        </p:nvPicPr>
        <p:blipFill>
          <a:blip r:embed="rId3">
            <a:alphaModFix/>
          </a:blip>
          <a:stretch>
            <a:fillRect/>
          </a:stretch>
        </p:blipFill>
        <p:spPr>
          <a:xfrm>
            <a:off x="6480000" y="720000"/>
            <a:ext cx="1846050" cy="1846050"/>
          </a:xfrm>
          <a:prstGeom prst="rect">
            <a:avLst/>
          </a:prstGeom>
          <a:noFill/>
          <a:ln>
            <a:noFill/>
          </a:ln>
        </p:spPr>
      </p:pic>
      <p:pic>
        <p:nvPicPr>
          <p:cNvPr id="82" name="Google Shape;82;p17"/>
          <p:cNvPicPr preferRelativeResize="0"/>
          <p:nvPr/>
        </p:nvPicPr>
        <p:blipFill rotWithShape="1">
          <a:blip r:embed="rId4">
            <a:alphaModFix/>
          </a:blip>
          <a:srcRect b="15338" l="9699" r="2038" t="3420"/>
          <a:stretch/>
        </p:blipFill>
        <p:spPr>
          <a:xfrm>
            <a:off x="1359475" y="841800"/>
            <a:ext cx="4237625" cy="4033274"/>
          </a:xfrm>
          <a:prstGeom prst="rect">
            <a:avLst/>
          </a:prstGeom>
          <a:noFill/>
          <a:ln>
            <a:noFill/>
          </a:ln>
        </p:spPr>
      </p:pic>
      <p:pic>
        <p:nvPicPr>
          <p:cNvPr id="83" name="Google Shape;83;p17"/>
          <p:cNvPicPr preferRelativeResize="0"/>
          <p:nvPr/>
        </p:nvPicPr>
        <p:blipFill>
          <a:blip r:embed="rId5">
            <a:alphaModFix/>
          </a:blip>
          <a:stretch>
            <a:fillRect/>
          </a:stretch>
        </p:blipFill>
        <p:spPr>
          <a:xfrm>
            <a:off x="6480000" y="2880000"/>
            <a:ext cx="1846800" cy="18468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431" name="Google Shape;431;p53"/>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p:txBody>
      </p:sp>
      <p:pic>
        <p:nvPicPr>
          <p:cNvPr id="432" name="Google Shape;432;p53"/>
          <p:cNvPicPr preferRelativeResize="0"/>
          <p:nvPr/>
        </p:nvPicPr>
        <p:blipFill rotWithShape="1">
          <a:blip r:embed="rId3">
            <a:alphaModFix/>
          </a:blip>
          <a:srcRect b="0" l="0" r="0" t="-1296"/>
          <a:stretch/>
        </p:blipFill>
        <p:spPr>
          <a:xfrm>
            <a:off x="2737827" y="713650"/>
            <a:ext cx="3668349" cy="3716175"/>
          </a:xfrm>
          <a:prstGeom prst="rect">
            <a:avLst/>
          </a:prstGeom>
          <a:noFill/>
          <a:ln>
            <a:noFill/>
          </a:ln>
        </p:spPr>
      </p:pic>
      <p:sp>
        <p:nvSpPr>
          <p:cNvPr id="433" name="Google Shape;433;p53"/>
          <p:cNvSpPr/>
          <p:nvPr/>
        </p:nvSpPr>
        <p:spPr>
          <a:xfrm>
            <a:off x="4462148" y="3514800"/>
            <a:ext cx="910200" cy="8022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53"/>
          <p:cNvSpPr/>
          <p:nvPr/>
        </p:nvSpPr>
        <p:spPr>
          <a:xfrm>
            <a:off x="2458973" y="3269050"/>
            <a:ext cx="910200" cy="8022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53"/>
          <p:cNvSpPr/>
          <p:nvPr/>
        </p:nvSpPr>
        <p:spPr>
          <a:xfrm>
            <a:off x="4116898" y="2808700"/>
            <a:ext cx="910200" cy="8022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54"/>
          <p:cNvPicPr preferRelativeResize="0"/>
          <p:nvPr/>
        </p:nvPicPr>
        <p:blipFill>
          <a:blip r:embed="rId3">
            <a:alphaModFix/>
          </a:blip>
          <a:stretch>
            <a:fillRect/>
          </a:stretch>
        </p:blipFill>
        <p:spPr>
          <a:xfrm>
            <a:off x="1175875" y="841800"/>
            <a:ext cx="4090824" cy="3744865"/>
          </a:xfrm>
          <a:prstGeom prst="rect">
            <a:avLst/>
          </a:prstGeom>
          <a:noFill/>
          <a:ln>
            <a:noFill/>
          </a:ln>
        </p:spPr>
      </p:pic>
      <p:sp>
        <p:nvSpPr>
          <p:cNvPr id="441" name="Google Shape;441;p54"/>
          <p:cNvSpPr txBox="1"/>
          <p:nvPr>
            <p:ph type="title"/>
          </p:nvPr>
        </p:nvSpPr>
        <p:spPr>
          <a:xfrm>
            <a:off x="0" y="0"/>
            <a:ext cx="8520600" cy="841800"/>
          </a:xfrm>
          <a:prstGeom prst="rect">
            <a:avLst/>
          </a:prstGeom>
          <a:noFill/>
          <a:ln>
            <a:noFill/>
          </a:ln>
        </p:spPr>
        <p:txBody>
          <a:bodyPr anchorCtr="0" anchor="ctr" bIns="91425" lIns="91425" spcFirstLastPara="1" rIns="91425" wrap="square" tIns="91425">
            <a:normAutofit/>
          </a:bodyPr>
          <a:lstStyle/>
          <a:p>
            <a:pPr indent="457200" lvl="0" marL="0" rtl="0" algn="l">
              <a:lnSpc>
                <a:spcPct val="100000"/>
              </a:lnSpc>
              <a:spcBef>
                <a:spcPts val="0"/>
              </a:spcBef>
              <a:spcAft>
                <a:spcPts val="0"/>
              </a:spcAft>
              <a:buSzPts val="3600"/>
              <a:buNone/>
            </a:pPr>
            <a:r>
              <a:rPr lang="nl"/>
              <a:t>Swiper - ⭐⭐⭐</a:t>
            </a:r>
            <a:endParaRPr/>
          </a:p>
        </p:txBody>
      </p:sp>
      <p:pic>
        <p:nvPicPr>
          <p:cNvPr id="442" name="Google Shape;442;p54"/>
          <p:cNvPicPr preferRelativeResize="0"/>
          <p:nvPr/>
        </p:nvPicPr>
        <p:blipFill>
          <a:blip r:embed="rId4">
            <a:alphaModFix/>
          </a:blip>
          <a:stretch>
            <a:fillRect/>
          </a:stretch>
        </p:blipFill>
        <p:spPr>
          <a:xfrm>
            <a:off x="6480000" y="720000"/>
            <a:ext cx="1846050" cy="1846050"/>
          </a:xfrm>
          <a:prstGeom prst="rect">
            <a:avLst/>
          </a:prstGeom>
          <a:noFill/>
          <a:ln>
            <a:noFill/>
          </a:ln>
        </p:spPr>
      </p:pic>
      <p:pic>
        <p:nvPicPr>
          <p:cNvPr id="443" name="Google Shape;443;p54"/>
          <p:cNvPicPr preferRelativeResize="0"/>
          <p:nvPr/>
        </p:nvPicPr>
        <p:blipFill rotWithShape="1">
          <a:blip r:embed="rId5">
            <a:alphaModFix/>
          </a:blip>
          <a:srcRect b="0" l="0" r="0" t="0"/>
          <a:stretch/>
        </p:blipFill>
        <p:spPr>
          <a:xfrm>
            <a:off x="6479625" y="2880000"/>
            <a:ext cx="1846801" cy="1846801"/>
          </a:xfrm>
          <a:prstGeom prst="rect">
            <a:avLst/>
          </a:prstGeom>
          <a:noFill/>
          <a:ln>
            <a:noFill/>
          </a:ln>
        </p:spPr>
      </p:pic>
      <p:cxnSp>
        <p:nvCxnSpPr>
          <p:cNvPr id="444" name="Google Shape;444;p54"/>
          <p:cNvCxnSpPr/>
          <p:nvPr/>
        </p:nvCxnSpPr>
        <p:spPr>
          <a:xfrm flipH="1">
            <a:off x="4690775" y="2657050"/>
            <a:ext cx="406800" cy="754500"/>
          </a:xfrm>
          <a:prstGeom prst="straightConnector1">
            <a:avLst/>
          </a:prstGeom>
          <a:noFill/>
          <a:ln cap="flat" cmpd="sng" w="38100">
            <a:solidFill>
              <a:srgbClr val="149CE6"/>
            </a:solidFill>
            <a:prstDash val="solid"/>
            <a:round/>
            <a:headEnd len="med" w="med" type="none"/>
            <a:tailEnd len="med" w="med" type="triangle"/>
          </a:ln>
        </p:spPr>
      </p:cxnSp>
      <p:sp>
        <p:nvSpPr>
          <p:cNvPr id="445" name="Google Shape;445;p54"/>
          <p:cNvSpPr txBox="1"/>
          <p:nvPr/>
        </p:nvSpPr>
        <p:spPr>
          <a:xfrm>
            <a:off x="4990125" y="2265300"/>
            <a:ext cx="1489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600">
                <a:latin typeface="Raleway"/>
                <a:ea typeface="Raleway"/>
                <a:cs typeface="Raleway"/>
                <a:sym typeface="Raleway"/>
              </a:rPr>
              <a:t>Hint</a:t>
            </a:r>
            <a:endParaRPr b="1" sz="1600">
              <a:latin typeface="Ralew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pic>
        <p:nvPicPr>
          <p:cNvPr id="451" name="Google Shape;451;p55"/>
          <p:cNvPicPr preferRelativeResize="0"/>
          <p:nvPr/>
        </p:nvPicPr>
        <p:blipFill rotWithShape="1">
          <a:blip r:embed="rId3">
            <a:alphaModFix/>
          </a:blip>
          <a:srcRect b="0" l="33230" r="0" t="0"/>
          <a:stretch/>
        </p:blipFill>
        <p:spPr>
          <a:xfrm>
            <a:off x="2568415" y="1017725"/>
            <a:ext cx="4007175" cy="3820974"/>
          </a:xfrm>
          <a:prstGeom prst="rect">
            <a:avLst/>
          </a:prstGeom>
          <a:noFill/>
          <a:ln>
            <a:noFill/>
          </a:ln>
        </p:spPr>
      </p:pic>
      <p:sp>
        <p:nvSpPr>
          <p:cNvPr id="452" name="Google Shape;452;p55"/>
          <p:cNvSpPr/>
          <p:nvPr/>
        </p:nvSpPr>
        <p:spPr>
          <a:xfrm>
            <a:off x="4664050" y="3094825"/>
            <a:ext cx="664800" cy="7626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55"/>
          <p:cNvSpPr txBox="1"/>
          <p:nvPr/>
        </p:nvSpPr>
        <p:spPr>
          <a:xfrm>
            <a:off x="6772800" y="265825"/>
            <a:ext cx="20595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a:p>
          <a:p>
            <a:pPr indent="0" lvl="0" marL="0" marR="0" rtl="0" algn="l">
              <a:lnSpc>
                <a:spcPct val="100000"/>
              </a:lnSpc>
              <a:spcBef>
                <a:spcPts val="0"/>
              </a:spcBef>
              <a:spcAft>
                <a:spcPts val="0"/>
              </a:spcAft>
              <a:buClr>
                <a:srgbClr val="000000"/>
              </a:buClr>
              <a:buSzPts val="1400"/>
              <a:buFont typeface="Arial"/>
              <a:buNone/>
            </a:pPr>
            <a:r>
              <a:rPr b="1" lang="nl">
                <a:solidFill>
                  <a:srgbClr val="666666"/>
                </a:solidFill>
              </a:rPr>
              <a:t>(Product Placement)</a:t>
            </a:r>
            <a:endParaRPr b="1">
              <a:solidFill>
                <a:srgbClr val="66666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459" name="Google Shape;459;p56"/>
          <p:cNvSpPr txBox="1"/>
          <p:nvPr/>
        </p:nvSpPr>
        <p:spPr>
          <a:xfrm>
            <a:off x="6772800" y="265825"/>
            <a:ext cx="20595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geen reclame!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a:p>
          <a:p>
            <a:pPr indent="0" lvl="0" marL="0" marR="0" rtl="0" algn="l">
              <a:lnSpc>
                <a:spcPct val="100000"/>
              </a:lnSpc>
              <a:spcBef>
                <a:spcPts val="0"/>
              </a:spcBef>
              <a:spcAft>
                <a:spcPts val="0"/>
              </a:spcAft>
              <a:buClr>
                <a:srgbClr val="000000"/>
              </a:buClr>
              <a:buSzPts val="1400"/>
              <a:buFont typeface="Arial"/>
              <a:buNone/>
            </a:pPr>
            <a:r>
              <a:rPr b="1" lang="nl">
                <a:solidFill>
                  <a:srgbClr val="666666"/>
                </a:solidFill>
              </a:rPr>
              <a:t>(Geen zichtbaar merk)</a:t>
            </a:r>
            <a:endParaRPr b="1">
              <a:solidFill>
                <a:srgbClr val="666666"/>
              </a:solidFill>
            </a:endParaRPr>
          </a:p>
        </p:txBody>
      </p:sp>
      <p:pic>
        <p:nvPicPr>
          <p:cNvPr id="460" name="Google Shape;460;p56"/>
          <p:cNvPicPr preferRelativeResize="0"/>
          <p:nvPr/>
        </p:nvPicPr>
        <p:blipFill rotWithShape="1">
          <a:blip r:embed="rId3">
            <a:alphaModFix/>
          </a:blip>
          <a:srcRect b="0" l="0" r="0" t="0"/>
          <a:stretch/>
        </p:blipFill>
        <p:spPr>
          <a:xfrm>
            <a:off x="2742175" y="1017725"/>
            <a:ext cx="3659645" cy="3820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466" name="Google Shape;466;p57"/>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geen reclame!</a:t>
            </a:r>
            <a:endParaRPr b="1">
              <a:solidFill>
                <a:srgbClr val="666666"/>
              </a:solidFill>
            </a:endParaRPr>
          </a:p>
        </p:txBody>
      </p:sp>
      <p:pic>
        <p:nvPicPr>
          <p:cNvPr id="467" name="Google Shape;467;p57"/>
          <p:cNvPicPr preferRelativeResize="0"/>
          <p:nvPr/>
        </p:nvPicPr>
        <p:blipFill rotWithShape="1">
          <a:blip r:embed="rId3">
            <a:alphaModFix/>
          </a:blip>
          <a:srcRect b="0" l="2107" r="2116" t="0"/>
          <a:stretch/>
        </p:blipFill>
        <p:spPr>
          <a:xfrm>
            <a:off x="2742175" y="1017725"/>
            <a:ext cx="3659646" cy="38209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473" name="Google Shape;473;p58"/>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p:txBody>
      </p:sp>
      <p:pic>
        <p:nvPicPr>
          <p:cNvPr id="474" name="Google Shape;474;p58"/>
          <p:cNvPicPr preferRelativeResize="0"/>
          <p:nvPr/>
        </p:nvPicPr>
        <p:blipFill rotWithShape="1">
          <a:blip r:embed="rId3">
            <a:alphaModFix/>
          </a:blip>
          <a:srcRect b="10881" l="0" r="0" t="0"/>
          <a:stretch/>
        </p:blipFill>
        <p:spPr>
          <a:xfrm>
            <a:off x="3206125" y="624775"/>
            <a:ext cx="2689275" cy="4448450"/>
          </a:xfrm>
          <a:prstGeom prst="rect">
            <a:avLst/>
          </a:prstGeom>
          <a:noFill/>
          <a:ln>
            <a:noFill/>
          </a:ln>
        </p:spPr>
      </p:pic>
      <p:sp>
        <p:nvSpPr>
          <p:cNvPr id="475" name="Google Shape;475;p58"/>
          <p:cNvSpPr/>
          <p:nvPr/>
        </p:nvSpPr>
        <p:spPr>
          <a:xfrm>
            <a:off x="3912125" y="2266625"/>
            <a:ext cx="839100" cy="14058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58"/>
          <p:cNvSpPr/>
          <p:nvPr/>
        </p:nvSpPr>
        <p:spPr>
          <a:xfrm>
            <a:off x="4603900" y="4845400"/>
            <a:ext cx="261600" cy="2568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58"/>
          <p:cNvSpPr/>
          <p:nvPr/>
        </p:nvSpPr>
        <p:spPr>
          <a:xfrm>
            <a:off x="3373125" y="690725"/>
            <a:ext cx="1584600" cy="3270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8" name="Google Shape;478;p58"/>
          <p:cNvPicPr preferRelativeResize="0"/>
          <p:nvPr/>
        </p:nvPicPr>
        <p:blipFill>
          <a:blip r:embed="rId4">
            <a:alphaModFix/>
          </a:blip>
          <a:stretch>
            <a:fillRect/>
          </a:stretch>
        </p:blipFill>
        <p:spPr>
          <a:xfrm>
            <a:off x="6218575" y="3288800"/>
            <a:ext cx="1809750" cy="1219200"/>
          </a:xfrm>
          <a:prstGeom prst="rect">
            <a:avLst/>
          </a:prstGeom>
          <a:noFill/>
          <a:ln>
            <a:noFill/>
          </a:ln>
        </p:spPr>
      </p:pic>
      <p:cxnSp>
        <p:nvCxnSpPr>
          <p:cNvPr id="479" name="Google Shape;479;p58"/>
          <p:cNvCxnSpPr>
            <a:stCxn id="476" idx="0"/>
            <a:endCxn id="478" idx="2"/>
          </p:cNvCxnSpPr>
          <p:nvPr/>
        </p:nvCxnSpPr>
        <p:spPr>
          <a:xfrm flipH="1" rot="10800000">
            <a:off x="4734700" y="4507900"/>
            <a:ext cx="2388900" cy="3375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485" name="Google Shape;485;p59"/>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p:txBody>
      </p:sp>
      <p:pic>
        <p:nvPicPr>
          <p:cNvPr id="486" name="Google Shape;486;p59"/>
          <p:cNvPicPr preferRelativeResize="0"/>
          <p:nvPr/>
        </p:nvPicPr>
        <p:blipFill rotWithShape="1">
          <a:blip r:embed="rId3">
            <a:alphaModFix/>
          </a:blip>
          <a:srcRect b="14673" l="0" r="0" t="14680"/>
          <a:stretch/>
        </p:blipFill>
        <p:spPr>
          <a:xfrm>
            <a:off x="1696688" y="1017725"/>
            <a:ext cx="5750630" cy="3820975"/>
          </a:xfrm>
          <a:prstGeom prst="rect">
            <a:avLst/>
          </a:prstGeom>
          <a:noFill/>
          <a:ln>
            <a:noFill/>
          </a:ln>
        </p:spPr>
      </p:pic>
      <p:sp>
        <p:nvSpPr>
          <p:cNvPr id="487" name="Google Shape;487;p59"/>
          <p:cNvSpPr/>
          <p:nvPr/>
        </p:nvSpPr>
        <p:spPr>
          <a:xfrm>
            <a:off x="1853950" y="917200"/>
            <a:ext cx="5339700" cy="2648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493" name="Google Shape;493;p60"/>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geen reclame!</a:t>
            </a:r>
            <a:endParaRPr b="1" i="0" sz="1400" u="none" cap="none" strike="noStrike">
              <a:solidFill>
                <a:srgbClr val="000000"/>
              </a:solidFill>
              <a:latin typeface="Arial"/>
              <a:ea typeface="Arial"/>
              <a:cs typeface="Arial"/>
              <a:sym typeface="Arial"/>
            </a:endParaRPr>
          </a:p>
        </p:txBody>
      </p:sp>
      <p:pic>
        <p:nvPicPr>
          <p:cNvPr id="494" name="Google Shape;494;p60"/>
          <p:cNvPicPr preferRelativeResize="0"/>
          <p:nvPr/>
        </p:nvPicPr>
        <p:blipFill rotWithShape="1">
          <a:blip r:embed="rId3">
            <a:alphaModFix/>
          </a:blip>
          <a:srcRect b="0" l="0" r="0" t="0"/>
          <a:stretch/>
        </p:blipFill>
        <p:spPr>
          <a:xfrm>
            <a:off x="1706263" y="1017725"/>
            <a:ext cx="5731464" cy="3820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500" name="Google Shape;500;p61"/>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p:txBody>
      </p:sp>
      <p:pic>
        <p:nvPicPr>
          <p:cNvPr id="501" name="Google Shape;501;p61"/>
          <p:cNvPicPr preferRelativeResize="0"/>
          <p:nvPr/>
        </p:nvPicPr>
        <p:blipFill rotWithShape="1">
          <a:blip r:embed="rId3">
            <a:alphaModFix/>
          </a:blip>
          <a:srcRect b="0" l="0" r="0" t="0"/>
          <a:stretch/>
        </p:blipFill>
        <p:spPr>
          <a:xfrm>
            <a:off x="2336450" y="881425"/>
            <a:ext cx="4207275" cy="4207599"/>
          </a:xfrm>
          <a:prstGeom prst="rect">
            <a:avLst/>
          </a:prstGeom>
          <a:noFill/>
          <a:ln>
            <a:noFill/>
          </a:ln>
        </p:spPr>
      </p:pic>
      <p:sp>
        <p:nvSpPr>
          <p:cNvPr id="502" name="Google Shape;502;p61"/>
          <p:cNvSpPr/>
          <p:nvPr/>
        </p:nvSpPr>
        <p:spPr>
          <a:xfrm>
            <a:off x="2014250" y="1288550"/>
            <a:ext cx="4329000" cy="16128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61"/>
          <p:cNvSpPr/>
          <p:nvPr/>
        </p:nvSpPr>
        <p:spPr>
          <a:xfrm>
            <a:off x="5167925" y="3098375"/>
            <a:ext cx="1375800" cy="12213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61"/>
          <p:cNvSpPr/>
          <p:nvPr/>
        </p:nvSpPr>
        <p:spPr>
          <a:xfrm>
            <a:off x="2279125" y="3844325"/>
            <a:ext cx="3267600" cy="6879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510" name="Google Shape;510;p62"/>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p:txBody>
      </p:sp>
      <p:pic>
        <p:nvPicPr>
          <p:cNvPr id="511" name="Google Shape;511;p62"/>
          <p:cNvPicPr preferRelativeResize="0"/>
          <p:nvPr/>
        </p:nvPicPr>
        <p:blipFill rotWithShape="1">
          <a:blip r:embed="rId3">
            <a:alphaModFix/>
          </a:blip>
          <a:srcRect b="12982" l="0" r="0" t="0"/>
          <a:stretch/>
        </p:blipFill>
        <p:spPr>
          <a:xfrm>
            <a:off x="3116450" y="881425"/>
            <a:ext cx="2648075" cy="4207599"/>
          </a:xfrm>
          <a:prstGeom prst="rect">
            <a:avLst/>
          </a:prstGeom>
          <a:noFill/>
          <a:ln>
            <a:noFill/>
          </a:ln>
        </p:spPr>
      </p:pic>
      <p:sp>
        <p:nvSpPr>
          <p:cNvPr id="512" name="Google Shape;512;p62"/>
          <p:cNvSpPr/>
          <p:nvPr/>
        </p:nvSpPr>
        <p:spPr>
          <a:xfrm>
            <a:off x="3689275" y="2332000"/>
            <a:ext cx="1634700" cy="16128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62"/>
          <p:cNvSpPr/>
          <p:nvPr/>
        </p:nvSpPr>
        <p:spPr>
          <a:xfrm>
            <a:off x="3781350" y="4718525"/>
            <a:ext cx="250500" cy="2724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4" name="Google Shape;514;p62"/>
          <p:cNvPicPr preferRelativeResize="0"/>
          <p:nvPr/>
        </p:nvPicPr>
        <p:blipFill>
          <a:blip r:embed="rId4">
            <a:alphaModFix/>
          </a:blip>
          <a:stretch>
            <a:fillRect/>
          </a:stretch>
        </p:blipFill>
        <p:spPr>
          <a:xfrm>
            <a:off x="6020225" y="3731525"/>
            <a:ext cx="1895475" cy="838200"/>
          </a:xfrm>
          <a:prstGeom prst="rect">
            <a:avLst/>
          </a:prstGeom>
          <a:noFill/>
          <a:ln>
            <a:noFill/>
          </a:ln>
        </p:spPr>
      </p:pic>
      <p:cxnSp>
        <p:nvCxnSpPr>
          <p:cNvPr id="515" name="Google Shape;515;p62"/>
          <p:cNvCxnSpPr>
            <a:stCxn id="513" idx="0"/>
            <a:endCxn id="514" idx="2"/>
          </p:cNvCxnSpPr>
          <p:nvPr/>
        </p:nvCxnSpPr>
        <p:spPr>
          <a:xfrm flipH="1" rot="10800000">
            <a:off x="3906600" y="4569725"/>
            <a:ext cx="3061500" cy="1488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 name="Shape 87"/>
        <p:cNvGrpSpPr/>
        <p:nvPr/>
      </p:nvGrpSpPr>
      <p:grpSpPr>
        <a:xfrm>
          <a:off x="0" y="0"/>
          <a:ext cx="0" cy="0"/>
          <a:chOff x="0" y="0"/>
          <a:chExt cx="0" cy="0"/>
        </a:xfrm>
      </p:grpSpPr>
      <p:sp>
        <p:nvSpPr>
          <p:cNvPr id="88" name="Google Shape;88;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Rad van fortuin - ⭐⭐</a:t>
            </a:r>
            <a:endParaRPr/>
          </a:p>
        </p:txBody>
      </p:sp>
      <p:sp>
        <p:nvSpPr>
          <p:cNvPr id="89" name="Google Shape;89;p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nl"/>
              <a:t>Logozoektocht</a:t>
            </a:r>
            <a:endParaRPr/>
          </a:p>
        </p:txBody>
      </p:sp>
      <p:sp>
        <p:nvSpPr>
          <p:cNvPr id="90" name="Google Shape;90;p18"/>
          <p:cNvSpPr txBox="1"/>
          <p:nvPr/>
        </p:nvSpPr>
        <p:spPr>
          <a:xfrm>
            <a:off x="2616300" y="2992650"/>
            <a:ext cx="391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a:t>TIMER:</a:t>
            </a:r>
            <a:r>
              <a:rPr lang="nl"/>
              <a:t> </a:t>
            </a:r>
            <a:r>
              <a:rPr lang="nl"/>
              <a:t>https://livecloud.online/nl/timer</a:t>
            </a:r>
            <a:endParaRPr/>
          </a:p>
        </p:txBody>
      </p:sp>
      <p:pic>
        <p:nvPicPr>
          <p:cNvPr id="91" name="Google Shape;91;p18"/>
          <p:cNvPicPr preferRelativeResize="0"/>
          <p:nvPr/>
        </p:nvPicPr>
        <p:blipFill>
          <a:blip r:embed="rId3">
            <a:alphaModFix/>
          </a:blip>
          <a:stretch>
            <a:fillRect/>
          </a:stretch>
        </p:blipFill>
        <p:spPr>
          <a:xfrm>
            <a:off x="-1004550" y="138475"/>
            <a:ext cx="841800" cy="841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521" name="Google Shape;521;p63"/>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reclame!</a:t>
            </a:r>
            <a:endParaRPr b="1" i="0" sz="1400" u="none" cap="none" strike="noStrike">
              <a:solidFill>
                <a:srgbClr val="000000"/>
              </a:solidFill>
              <a:latin typeface="Arial"/>
              <a:ea typeface="Arial"/>
              <a:cs typeface="Arial"/>
              <a:sym typeface="Arial"/>
            </a:endParaRPr>
          </a:p>
        </p:txBody>
      </p:sp>
      <p:pic>
        <p:nvPicPr>
          <p:cNvPr id="522" name="Google Shape;522;p63"/>
          <p:cNvPicPr preferRelativeResize="0"/>
          <p:nvPr/>
        </p:nvPicPr>
        <p:blipFill rotWithShape="1">
          <a:blip r:embed="rId3">
            <a:alphaModFix/>
          </a:blip>
          <a:srcRect b="0" l="0" r="0" t="0"/>
          <a:stretch/>
        </p:blipFill>
        <p:spPr>
          <a:xfrm>
            <a:off x="2183313" y="1017725"/>
            <a:ext cx="4777385" cy="3820975"/>
          </a:xfrm>
          <a:prstGeom prst="rect">
            <a:avLst/>
          </a:prstGeom>
          <a:noFill/>
          <a:ln>
            <a:noFill/>
          </a:ln>
        </p:spPr>
      </p:pic>
      <p:sp>
        <p:nvSpPr>
          <p:cNvPr id="523" name="Google Shape;523;p63"/>
          <p:cNvSpPr/>
          <p:nvPr/>
        </p:nvSpPr>
        <p:spPr>
          <a:xfrm rot="-349988">
            <a:off x="2310830" y="1994304"/>
            <a:ext cx="4522216" cy="615502"/>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Swiper - ⭐⭐⭐</a:t>
            </a:r>
            <a:endParaRPr/>
          </a:p>
        </p:txBody>
      </p:sp>
      <p:sp>
        <p:nvSpPr>
          <p:cNvPr id="529" name="Google Shape;529;p64"/>
          <p:cNvSpPr txBox="1"/>
          <p:nvPr/>
        </p:nvSpPr>
        <p:spPr>
          <a:xfrm>
            <a:off x="6772800" y="265825"/>
            <a:ext cx="205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000000"/>
                </a:solidFill>
                <a:latin typeface="Arial"/>
                <a:ea typeface="Arial"/>
                <a:cs typeface="Arial"/>
                <a:sym typeface="Arial"/>
              </a:rPr>
              <a:t>Dit voorbeeld bevat  geen reclame!</a:t>
            </a:r>
            <a:endParaRPr b="1" i="0" sz="1400" u="none" cap="none" strike="noStrike">
              <a:solidFill>
                <a:srgbClr val="000000"/>
              </a:solidFill>
              <a:latin typeface="Arial"/>
              <a:ea typeface="Arial"/>
              <a:cs typeface="Arial"/>
              <a:sym typeface="Arial"/>
            </a:endParaRPr>
          </a:p>
        </p:txBody>
      </p:sp>
      <p:pic>
        <p:nvPicPr>
          <p:cNvPr id="530" name="Google Shape;530;p64"/>
          <p:cNvPicPr preferRelativeResize="0"/>
          <p:nvPr/>
        </p:nvPicPr>
        <p:blipFill rotWithShape="1">
          <a:blip r:embed="rId3">
            <a:alphaModFix/>
          </a:blip>
          <a:srcRect b="0" l="0" r="0" t="0"/>
          <a:stretch/>
        </p:blipFill>
        <p:spPr>
          <a:xfrm>
            <a:off x="3051075" y="941275"/>
            <a:ext cx="2825765" cy="407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FF"/>
        </a:solidFill>
      </p:bgPr>
    </p:bg>
    <p:spTree>
      <p:nvGrpSpPr>
        <p:cNvPr id="534" name="Shape 534"/>
        <p:cNvGrpSpPr/>
        <p:nvPr/>
      </p:nvGrpSpPr>
      <p:grpSpPr>
        <a:xfrm>
          <a:off x="0" y="0"/>
          <a:ext cx="0" cy="0"/>
          <a:chOff x="0" y="0"/>
          <a:chExt cx="0" cy="0"/>
        </a:xfrm>
      </p:grpSpPr>
      <p:sp>
        <p:nvSpPr>
          <p:cNvPr id="535" name="Google Shape;535;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nl" sz="5220">
                <a:solidFill>
                  <a:schemeClr val="lt1"/>
                </a:solidFill>
              </a:rPr>
              <a:t>Quiz</a:t>
            </a:r>
            <a:endParaRPr sz="5220">
              <a:solidFill>
                <a:schemeClr val="lt1"/>
              </a:solidFill>
            </a:endParaRPr>
          </a:p>
        </p:txBody>
      </p:sp>
      <p:pic>
        <p:nvPicPr>
          <p:cNvPr id="536" name="Google Shape;536;p65"/>
          <p:cNvPicPr preferRelativeResize="0"/>
          <p:nvPr/>
        </p:nvPicPr>
        <p:blipFill>
          <a:blip r:embed="rId3">
            <a:alphaModFix/>
          </a:blip>
          <a:stretch>
            <a:fillRect/>
          </a:stretch>
        </p:blipFill>
        <p:spPr>
          <a:xfrm>
            <a:off x="2979089" y="1656075"/>
            <a:ext cx="3185825" cy="31116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0" name="Shape 540"/>
        <p:cNvGrpSpPr/>
        <p:nvPr/>
      </p:nvGrpSpPr>
      <p:grpSpPr>
        <a:xfrm>
          <a:off x="0" y="0"/>
          <a:ext cx="0" cy="0"/>
          <a:chOff x="0" y="0"/>
          <a:chExt cx="0" cy="0"/>
        </a:xfrm>
      </p:grpSpPr>
      <p:pic>
        <p:nvPicPr>
          <p:cNvPr id="541" name="Google Shape;541;p66" title="TikTok2.mp4">
            <a:hlinkClick r:id="rId3"/>
          </p:cNvPr>
          <p:cNvPicPr preferRelativeResize="0"/>
          <p:nvPr/>
        </p:nvPicPr>
        <p:blipFill>
          <a:blip r:embed="rId4">
            <a:alphaModFix/>
          </a:blip>
          <a:stretch>
            <a:fillRect/>
          </a:stretch>
        </p:blipFill>
        <p:spPr>
          <a:xfrm>
            <a:off x="5246050" y="857250"/>
            <a:ext cx="2325600" cy="3429000"/>
          </a:xfrm>
          <a:prstGeom prst="rect">
            <a:avLst/>
          </a:prstGeom>
          <a:noFill/>
          <a:ln>
            <a:noFill/>
          </a:ln>
        </p:spPr>
      </p:pic>
      <p:pic>
        <p:nvPicPr>
          <p:cNvPr id="542" name="Google Shape;542;p66" title="TikTok1.mp4">
            <a:hlinkClick r:id="rId5"/>
          </p:cNvPr>
          <p:cNvPicPr preferRelativeResize="0"/>
          <p:nvPr/>
        </p:nvPicPr>
        <p:blipFill>
          <a:blip r:embed="rId4">
            <a:alphaModFix/>
          </a:blip>
          <a:stretch>
            <a:fillRect/>
          </a:stretch>
        </p:blipFill>
        <p:spPr>
          <a:xfrm>
            <a:off x="1479825" y="857250"/>
            <a:ext cx="2324624" cy="3429000"/>
          </a:xfrm>
          <a:prstGeom prst="rect">
            <a:avLst/>
          </a:prstGeom>
          <a:noFill/>
          <a:ln>
            <a:noFill/>
          </a:ln>
        </p:spPr>
      </p:pic>
      <p:sp>
        <p:nvSpPr>
          <p:cNvPr id="543" name="Google Shape;543;p66"/>
          <p:cNvSpPr txBox="1"/>
          <p:nvPr>
            <p:ph type="title"/>
          </p:nvPr>
        </p:nvSpPr>
        <p:spPr>
          <a:xfrm>
            <a:off x="442050" y="89800"/>
            <a:ext cx="82599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nl"/>
              <a:t>Wat is het verschil tussen deze filmpjes?</a:t>
            </a:r>
            <a:endParaRPr/>
          </a:p>
        </p:txBody>
      </p:sp>
      <p:pic>
        <p:nvPicPr>
          <p:cNvPr id="544" name="Google Shape;544;p66"/>
          <p:cNvPicPr preferRelativeResize="0"/>
          <p:nvPr/>
        </p:nvPicPr>
        <p:blipFill>
          <a:blip r:embed="rId6">
            <a:alphaModFix/>
          </a:blip>
          <a:stretch>
            <a:fillRect/>
          </a:stretch>
        </p:blipFill>
        <p:spPr>
          <a:xfrm>
            <a:off x="-1004550" y="138475"/>
            <a:ext cx="841800" cy="8418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8" name="Shape 548"/>
        <p:cNvGrpSpPr/>
        <p:nvPr/>
      </p:nvGrpSpPr>
      <p:grpSpPr>
        <a:xfrm>
          <a:off x="0" y="0"/>
          <a:ext cx="0" cy="0"/>
          <a:chOff x="0" y="0"/>
          <a:chExt cx="0" cy="0"/>
        </a:xfrm>
      </p:grpSpPr>
      <p:sp>
        <p:nvSpPr>
          <p:cNvPr id="549" name="Google Shape;549;p6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550" name="Google Shape;550;p6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86419"/>
              <a:buNone/>
            </a:pPr>
            <a:r>
              <a:rPr lang="nl"/>
              <a:t>⭐⭐</a:t>
            </a:r>
            <a:endParaRPr/>
          </a:p>
        </p:txBody>
      </p:sp>
      <p:pic>
        <p:nvPicPr>
          <p:cNvPr id="551" name="Google Shape;551;p67"/>
          <p:cNvPicPr preferRelativeResize="0"/>
          <p:nvPr/>
        </p:nvPicPr>
        <p:blipFill>
          <a:blip r:embed="rId3">
            <a:alphaModFix/>
          </a:blip>
          <a:stretch>
            <a:fillRect/>
          </a:stretch>
        </p:blipFill>
        <p:spPr>
          <a:xfrm>
            <a:off x="-1004550" y="138475"/>
            <a:ext cx="841800" cy="841800"/>
          </a:xfrm>
          <a:prstGeom prst="rect">
            <a:avLst/>
          </a:prstGeom>
          <a:noFill/>
          <a:ln>
            <a:noFill/>
          </a:ln>
        </p:spPr>
      </p:pic>
      <p:pic>
        <p:nvPicPr>
          <p:cNvPr descr="Na een eerder partnership met olympisch topatlete Tia Hellebaut, slaat Pizza Hut nu de handen in elkaar met wielrenner Remco Evenepoel. Omdat Pizza Hut sterk gelooft in het talent van Remco gaan ze meteen de samenwerking aan voor een periode van vijf jaar. Het wielerfenomeen zelf is zeer enthousiast over zijn ambassadeurschap." id="552" name="Google Shape;552;p67" title="Remco Evenepoel nieuw gezicht van Pizza Hut in België">
            <a:hlinkClick r:id="rId4"/>
          </p:cNvPr>
          <p:cNvPicPr preferRelativeResize="0"/>
          <p:nvPr/>
        </p:nvPicPr>
        <p:blipFill>
          <a:blip r:embed="rId5">
            <a:alphaModFix/>
          </a:blip>
          <a:stretch>
            <a:fillRect/>
          </a:stretch>
        </p:blipFill>
        <p:spPr>
          <a:xfrm>
            <a:off x="1576800" y="325350"/>
            <a:ext cx="5990400" cy="44928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6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558" name="Google Shape;558;p6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86419"/>
              <a:buNone/>
            </a:pPr>
            <a:r>
              <a:rPr lang="nl"/>
              <a:t>⭐⭐⭐</a:t>
            </a:r>
            <a:endParaRPr/>
          </a:p>
          <a:p>
            <a:pPr indent="0" lvl="0" marL="0" rtl="0" algn="l">
              <a:lnSpc>
                <a:spcPct val="100000"/>
              </a:lnSpc>
              <a:spcBef>
                <a:spcPts val="0"/>
              </a:spcBef>
              <a:spcAft>
                <a:spcPts val="0"/>
              </a:spcAft>
              <a:buSzPct val="86419"/>
              <a:buNone/>
            </a:pPr>
            <a:r>
              <a:t/>
            </a:r>
            <a:endParaRPr/>
          </a:p>
        </p:txBody>
      </p:sp>
      <p:pic>
        <p:nvPicPr>
          <p:cNvPr id="559" name="Google Shape;559;p68" title="Real Food.mp4">
            <a:hlinkClick r:id="rId3"/>
          </p:cNvPr>
          <p:cNvPicPr preferRelativeResize="0"/>
          <p:nvPr/>
        </p:nvPicPr>
        <p:blipFill>
          <a:blip r:embed="rId4">
            <a:alphaModFix/>
          </a:blip>
          <a:stretch>
            <a:fillRect/>
          </a:stretch>
        </p:blipFill>
        <p:spPr>
          <a:xfrm>
            <a:off x="2116175" y="729875"/>
            <a:ext cx="4911650" cy="3683750"/>
          </a:xfrm>
          <a:prstGeom prst="rect">
            <a:avLst/>
          </a:prstGeom>
          <a:noFill/>
          <a:ln>
            <a:noFill/>
          </a:ln>
        </p:spPr>
      </p:pic>
      <p:pic>
        <p:nvPicPr>
          <p:cNvPr id="560" name="Google Shape;560;p68"/>
          <p:cNvPicPr preferRelativeResize="0"/>
          <p:nvPr/>
        </p:nvPicPr>
        <p:blipFill>
          <a:blip r:embed="rId5">
            <a:alphaModFix/>
          </a:blip>
          <a:stretch>
            <a:fillRect/>
          </a:stretch>
        </p:blipFill>
        <p:spPr>
          <a:xfrm>
            <a:off x="-1004550" y="138475"/>
            <a:ext cx="841800" cy="841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9"/>
          <p:cNvSpPr txBox="1"/>
          <p:nvPr>
            <p:ph type="title"/>
          </p:nvPr>
        </p:nvSpPr>
        <p:spPr>
          <a:xfrm>
            <a:off x="0" y="0"/>
            <a:ext cx="8520600" cy="841800"/>
          </a:xfrm>
          <a:prstGeom prst="rect">
            <a:avLst/>
          </a:prstGeom>
          <a:noFill/>
          <a:ln>
            <a:noFill/>
          </a:ln>
        </p:spPr>
        <p:txBody>
          <a:bodyPr anchorCtr="0" anchor="ctr" bIns="91425" lIns="91425" spcFirstLastPara="1" rIns="91425" wrap="square" tIns="91425">
            <a:normAutofit/>
          </a:bodyPr>
          <a:lstStyle/>
          <a:p>
            <a:pPr indent="457200" lvl="0" marL="0" rtl="0" algn="l">
              <a:lnSpc>
                <a:spcPct val="100000"/>
              </a:lnSpc>
              <a:spcBef>
                <a:spcPts val="0"/>
              </a:spcBef>
              <a:spcAft>
                <a:spcPts val="0"/>
              </a:spcAft>
              <a:buSzPts val="3600"/>
              <a:buNone/>
            </a:pPr>
            <a:r>
              <a:rPr lang="nl"/>
              <a:t>Quiz - ⭐⭐</a:t>
            </a:r>
            <a:endParaRPr/>
          </a:p>
        </p:txBody>
      </p:sp>
      <p:pic>
        <p:nvPicPr>
          <p:cNvPr id="566" name="Google Shape;566;p69"/>
          <p:cNvPicPr preferRelativeResize="0"/>
          <p:nvPr/>
        </p:nvPicPr>
        <p:blipFill>
          <a:blip r:embed="rId3">
            <a:alphaModFix/>
          </a:blip>
          <a:stretch>
            <a:fillRect/>
          </a:stretch>
        </p:blipFill>
        <p:spPr>
          <a:xfrm>
            <a:off x="6480000" y="720000"/>
            <a:ext cx="1846050" cy="1846050"/>
          </a:xfrm>
          <a:prstGeom prst="rect">
            <a:avLst/>
          </a:prstGeom>
          <a:noFill/>
          <a:ln>
            <a:noFill/>
          </a:ln>
        </p:spPr>
      </p:pic>
      <p:pic>
        <p:nvPicPr>
          <p:cNvPr id="567" name="Google Shape;567;p69"/>
          <p:cNvPicPr preferRelativeResize="0"/>
          <p:nvPr/>
        </p:nvPicPr>
        <p:blipFill rotWithShape="1">
          <a:blip r:embed="rId4">
            <a:alphaModFix/>
          </a:blip>
          <a:srcRect b="0" l="0" r="0" t="0"/>
          <a:stretch/>
        </p:blipFill>
        <p:spPr>
          <a:xfrm>
            <a:off x="6479625" y="2880000"/>
            <a:ext cx="1846801" cy="1846801"/>
          </a:xfrm>
          <a:prstGeom prst="rect">
            <a:avLst/>
          </a:prstGeom>
          <a:noFill/>
          <a:ln>
            <a:noFill/>
          </a:ln>
        </p:spPr>
      </p:pic>
      <p:pic>
        <p:nvPicPr>
          <p:cNvPr id="568" name="Google Shape;568;p69"/>
          <p:cNvPicPr preferRelativeResize="0"/>
          <p:nvPr/>
        </p:nvPicPr>
        <p:blipFill>
          <a:blip r:embed="rId5">
            <a:alphaModFix/>
          </a:blip>
          <a:stretch>
            <a:fillRect/>
          </a:stretch>
        </p:blipFill>
        <p:spPr>
          <a:xfrm>
            <a:off x="664475" y="841800"/>
            <a:ext cx="3784240" cy="3996899"/>
          </a:xfrm>
          <a:prstGeom prst="rect">
            <a:avLst/>
          </a:prstGeom>
          <a:noFill/>
          <a:ln>
            <a:noFill/>
          </a:ln>
        </p:spPr>
      </p:pic>
      <p:sp>
        <p:nvSpPr>
          <p:cNvPr id="569" name="Google Shape;569;p69"/>
          <p:cNvSpPr txBox="1"/>
          <p:nvPr/>
        </p:nvSpPr>
        <p:spPr>
          <a:xfrm>
            <a:off x="4333013" y="2329125"/>
            <a:ext cx="2071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600">
                <a:latin typeface="Raleway"/>
                <a:ea typeface="Raleway"/>
                <a:cs typeface="Raleway"/>
                <a:sym typeface="Raleway"/>
              </a:rPr>
              <a:t>Kies het </a:t>
            </a:r>
            <a:r>
              <a:rPr b="1" lang="nl" sz="1600" u="sng">
                <a:latin typeface="Raleway"/>
                <a:ea typeface="Raleway"/>
                <a:cs typeface="Raleway"/>
                <a:sym typeface="Raleway"/>
              </a:rPr>
              <a:t>meest correcte</a:t>
            </a:r>
            <a:r>
              <a:rPr b="1" lang="nl" sz="1600">
                <a:latin typeface="Raleway"/>
                <a:ea typeface="Raleway"/>
                <a:cs typeface="Raleway"/>
                <a:sym typeface="Raleway"/>
              </a:rPr>
              <a:t> antwoord</a:t>
            </a:r>
            <a:endParaRPr b="1" sz="1600">
              <a:latin typeface="Raleway"/>
              <a:ea typeface="Raleway"/>
              <a:cs typeface="Raleway"/>
              <a:sym typeface="Raleway"/>
            </a:endParaRPr>
          </a:p>
        </p:txBody>
      </p:sp>
      <p:sp>
        <p:nvSpPr>
          <p:cNvPr id="570" name="Google Shape;570;p69"/>
          <p:cNvSpPr/>
          <p:nvPr/>
        </p:nvSpPr>
        <p:spPr>
          <a:xfrm>
            <a:off x="2024400" y="2880000"/>
            <a:ext cx="1064400" cy="2406300"/>
          </a:xfrm>
          <a:prstGeom prst="ellipse">
            <a:avLst/>
          </a:prstGeom>
          <a:noFill/>
          <a:ln cap="flat" cmpd="sng" w="76200">
            <a:solidFill>
              <a:srgbClr val="149C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71" name="Google Shape;571;p69"/>
          <p:cNvCxnSpPr>
            <a:endCxn id="570" idx="0"/>
          </p:cNvCxnSpPr>
          <p:nvPr/>
        </p:nvCxnSpPr>
        <p:spPr>
          <a:xfrm flipH="1">
            <a:off x="2556600" y="2633400"/>
            <a:ext cx="1701600" cy="246600"/>
          </a:xfrm>
          <a:prstGeom prst="straightConnector1">
            <a:avLst/>
          </a:prstGeom>
          <a:noFill/>
          <a:ln cap="flat" cmpd="sng" w="38100">
            <a:solidFill>
              <a:srgbClr val="149CE6"/>
            </a:solidFill>
            <a:prstDash val="solid"/>
            <a:round/>
            <a:headEnd len="med" w="med" type="none"/>
            <a:tailEnd len="med" w="med"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70"/>
          <p:cNvPicPr preferRelativeResize="0"/>
          <p:nvPr/>
        </p:nvPicPr>
        <p:blipFill>
          <a:blip r:embed="rId3">
            <a:alphaModFix/>
          </a:blip>
          <a:stretch>
            <a:fillRect/>
          </a:stretch>
        </p:blipFill>
        <p:spPr>
          <a:xfrm>
            <a:off x="4572000" y="797770"/>
            <a:ext cx="1628525" cy="2302979"/>
          </a:xfrm>
          <a:prstGeom prst="rect">
            <a:avLst/>
          </a:prstGeom>
          <a:noFill/>
          <a:ln>
            <a:noFill/>
          </a:ln>
        </p:spPr>
      </p:pic>
      <p:sp>
        <p:nvSpPr>
          <p:cNvPr id="577" name="Google Shape;577;p7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pic>
        <p:nvPicPr>
          <p:cNvPr id="578" name="Google Shape;578;p70"/>
          <p:cNvPicPr preferRelativeResize="0"/>
          <p:nvPr/>
        </p:nvPicPr>
        <p:blipFill rotWithShape="1">
          <a:blip r:embed="rId4">
            <a:alphaModFix/>
          </a:blip>
          <a:srcRect b="0" l="0" r="0" t="0"/>
          <a:stretch/>
        </p:blipFill>
        <p:spPr>
          <a:xfrm>
            <a:off x="604925" y="1017725"/>
            <a:ext cx="1908200" cy="1863087"/>
          </a:xfrm>
          <a:prstGeom prst="rect">
            <a:avLst/>
          </a:prstGeom>
          <a:noFill/>
          <a:ln>
            <a:noFill/>
          </a:ln>
        </p:spPr>
      </p:pic>
      <p:pic>
        <p:nvPicPr>
          <p:cNvPr id="579" name="Google Shape;579;p70"/>
          <p:cNvPicPr preferRelativeResize="0"/>
          <p:nvPr/>
        </p:nvPicPr>
        <p:blipFill rotWithShape="1">
          <a:blip r:embed="rId5">
            <a:alphaModFix/>
          </a:blip>
          <a:srcRect b="0" l="0" r="0" t="0"/>
          <a:stretch/>
        </p:blipFill>
        <p:spPr>
          <a:xfrm>
            <a:off x="604913" y="2880800"/>
            <a:ext cx="1680350" cy="2240475"/>
          </a:xfrm>
          <a:prstGeom prst="rect">
            <a:avLst/>
          </a:prstGeom>
          <a:noFill/>
          <a:ln>
            <a:noFill/>
          </a:ln>
        </p:spPr>
      </p:pic>
      <p:pic>
        <p:nvPicPr>
          <p:cNvPr id="580" name="Google Shape;580;p70"/>
          <p:cNvPicPr preferRelativeResize="0"/>
          <p:nvPr/>
        </p:nvPicPr>
        <p:blipFill rotWithShape="1">
          <a:blip r:embed="rId6">
            <a:alphaModFix/>
          </a:blip>
          <a:srcRect b="0" l="0" r="0" t="0"/>
          <a:stretch/>
        </p:blipFill>
        <p:spPr>
          <a:xfrm>
            <a:off x="4571988" y="3220451"/>
            <a:ext cx="3070377" cy="1737950"/>
          </a:xfrm>
          <a:prstGeom prst="rect">
            <a:avLst/>
          </a:prstGeom>
          <a:noFill/>
          <a:ln>
            <a:noFill/>
          </a:ln>
        </p:spPr>
      </p:pic>
      <p:sp>
        <p:nvSpPr>
          <p:cNvPr id="581" name="Google Shape;581;p70"/>
          <p:cNvSpPr txBox="1"/>
          <p:nvPr/>
        </p:nvSpPr>
        <p:spPr>
          <a:xfrm>
            <a:off x="2820250" y="154057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Schattig </a:t>
            </a:r>
            <a:endParaRPr b="0" i="0" sz="2000" u="none" cap="none" strike="noStrike">
              <a:solidFill>
                <a:srgbClr val="000000"/>
              </a:solidFill>
              <a:latin typeface="Arial"/>
              <a:ea typeface="Arial"/>
              <a:cs typeface="Arial"/>
              <a:sym typeface="Arial"/>
            </a:endParaRPr>
          </a:p>
        </p:txBody>
      </p:sp>
      <p:sp>
        <p:nvSpPr>
          <p:cNvPr id="582" name="Google Shape;582;p70"/>
          <p:cNvSpPr txBox="1"/>
          <p:nvPr/>
        </p:nvSpPr>
        <p:spPr>
          <a:xfrm>
            <a:off x="2776438" y="3754738"/>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Korting</a:t>
            </a:r>
            <a:endParaRPr b="0" i="0" sz="2000" u="none" cap="none" strike="noStrike">
              <a:solidFill>
                <a:srgbClr val="000000"/>
              </a:solidFill>
              <a:latin typeface="Arial"/>
              <a:ea typeface="Arial"/>
              <a:cs typeface="Arial"/>
              <a:sym typeface="Arial"/>
            </a:endParaRPr>
          </a:p>
        </p:txBody>
      </p:sp>
      <p:sp>
        <p:nvSpPr>
          <p:cNvPr id="583" name="Google Shape;583;p70"/>
          <p:cNvSpPr txBox="1"/>
          <p:nvPr/>
        </p:nvSpPr>
        <p:spPr>
          <a:xfrm>
            <a:off x="7309600" y="154057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Grappig</a:t>
            </a:r>
            <a:endParaRPr b="0" i="0" sz="2000" u="none" cap="none" strike="noStrike">
              <a:solidFill>
                <a:srgbClr val="000000"/>
              </a:solidFill>
              <a:latin typeface="Arial"/>
              <a:ea typeface="Arial"/>
              <a:cs typeface="Arial"/>
              <a:sym typeface="Arial"/>
            </a:endParaRPr>
          </a:p>
        </p:txBody>
      </p:sp>
      <p:sp>
        <p:nvSpPr>
          <p:cNvPr id="584" name="Google Shape;584;p70"/>
          <p:cNvSpPr txBox="1"/>
          <p:nvPr/>
        </p:nvSpPr>
        <p:spPr>
          <a:xfrm>
            <a:off x="7723525" y="3754738"/>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Wedstrijd</a:t>
            </a:r>
            <a:endParaRPr b="0" i="0" sz="20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590" name="Google Shape;590;p71"/>
          <p:cNvSpPr txBox="1"/>
          <p:nvPr/>
        </p:nvSpPr>
        <p:spPr>
          <a:xfrm>
            <a:off x="2820238" y="1847713"/>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Korting</a:t>
            </a:r>
            <a:endParaRPr b="0" i="0" sz="2000" u="none" cap="none" strike="noStrike">
              <a:solidFill>
                <a:srgbClr val="000000"/>
              </a:solidFill>
              <a:latin typeface="Arial"/>
              <a:ea typeface="Arial"/>
              <a:cs typeface="Arial"/>
              <a:sym typeface="Arial"/>
            </a:endParaRPr>
          </a:p>
        </p:txBody>
      </p:sp>
      <p:sp>
        <p:nvSpPr>
          <p:cNvPr id="591" name="Google Shape;591;p71"/>
          <p:cNvSpPr txBox="1"/>
          <p:nvPr/>
        </p:nvSpPr>
        <p:spPr>
          <a:xfrm>
            <a:off x="7440375" y="184772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Wedstrijd</a:t>
            </a:r>
            <a:endParaRPr b="0" i="0" sz="2000" u="none" cap="none" strike="noStrike">
              <a:solidFill>
                <a:srgbClr val="000000"/>
              </a:solidFill>
              <a:latin typeface="Arial"/>
              <a:ea typeface="Arial"/>
              <a:cs typeface="Arial"/>
              <a:sym typeface="Arial"/>
            </a:endParaRPr>
          </a:p>
        </p:txBody>
      </p:sp>
      <p:sp>
        <p:nvSpPr>
          <p:cNvPr id="592" name="Google Shape;592;p71"/>
          <p:cNvSpPr txBox="1"/>
          <p:nvPr/>
        </p:nvSpPr>
        <p:spPr>
          <a:xfrm>
            <a:off x="7440375" y="375472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Grappig</a:t>
            </a:r>
            <a:endParaRPr b="0" i="0" sz="2000" u="none" cap="none" strike="noStrike">
              <a:solidFill>
                <a:srgbClr val="000000"/>
              </a:solidFill>
              <a:latin typeface="Arial"/>
              <a:ea typeface="Arial"/>
              <a:cs typeface="Arial"/>
              <a:sym typeface="Arial"/>
            </a:endParaRPr>
          </a:p>
        </p:txBody>
      </p:sp>
      <p:pic>
        <p:nvPicPr>
          <p:cNvPr id="593" name="Google Shape;593;p71"/>
          <p:cNvPicPr preferRelativeResize="0"/>
          <p:nvPr/>
        </p:nvPicPr>
        <p:blipFill rotWithShape="1">
          <a:blip r:embed="rId3">
            <a:alphaModFix/>
          </a:blip>
          <a:srcRect b="0" l="0" r="0" t="0"/>
          <a:stretch/>
        </p:blipFill>
        <p:spPr>
          <a:xfrm>
            <a:off x="1172575" y="1032300"/>
            <a:ext cx="1304400" cy="2220396"/>
          </a:xfrm>
          <a:prstGeom prst="rect">
            <a:avLst/>
          </a:prstGeom>
          <a:noFill/>
          <a:ln>
            <a:noFill/>
          </a:ln>
        </p:spPr>
      </p:pic>
      <p:pic>
        <p:nvPicPr>
          <p:cNvPr id="594" name="Google Shape;594;p71"/>
          <p:cNvPicPr preferRelativeResize="0"/>
          <p:nvPr/>
        </p:nvPicPr>
        <p:blipFill rotWithShape="1">
          <a:blip r:embed="rId4">
            <a:alphaModFix/>
          </a:blip>
          <a:srcRect b="0" l="0" r="0" t="0"/>
          <a:stretch/>
        </p:blipFill>
        <p:spPr>
          <a:xfrm>
            <a:off x="311700" y="3267283"/>
            <a:ext cx="2811175" cy="1467525"/>
          </a:xfrm>
          <a:prstGeom prst="rect">
            <a:avLst/>
          </a:prstGeom>
          <a:noFill/>
          <a:ln>
            <a:noFill/>
          </a:ln>
        </p:spPr>
      </p:pic>
      <p:sp>
        <p:nvSpPr>
          <p:cNvPr id="595" name="Google Shape;595;p71"/>
          <p:cNvSpPr txBox="1"/>
          <p:nvPr/>
        </p:nvSpPr>
        <p:spPr>
          <a:xfrm>
            <a:off x="3195225" y="3700063"/>
            <a:ext cx="1304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Bekend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figuur</a:t>
            </a:r>
            <a:endParaRPr b="0" i="0" sz="2000" u="none" cap="none" strike="noStrike">
              <a:solidFill>
                <a:srgbClr val="000000"/>
              </a:solidFill>
              <a:latin typeface="Arial"/>
              <a:ea typeface="Arial"/>
              <a:cs typeface="Arial"/>
              <a:sym typeface="Arial"/>
            </a:endParaRPr>
          </a:p>
        </p:txBody>
      </p:sp>
      <p:pic>
        <p:nvPicPr>
          <p:cNvPr id="596" name="Google Shape;596;p71"/>
          <p:cNvPicPr preferRelativeResize="0"/>
          <p:nvPr/>
        </p:nvPicPr>
        <p:blipFill rotWithShape="1">
          <a:blip r:embed="rId5">
            <a:alphaModFix/>
          </a:blip>
          <a:srcRect b="0" l="0" r="0" t="0"/>
          <a:stretch/>
        </p:blipFill>
        <p:spPr>
          <a:xfrm>
            <a:off x="4531850" y="1293925"/>
            <a:ext cx="2857500" cy="1600200"/>
          </a:xfrm>
          <a:prstGeom prst="rect">
            <a:avLst/>
          </a:prstGeom>
          <a:noFill/>
          <a:ln>
            <a:noFill/>
          </a:ln>
        </p:spPr>
      </p:pic>
      <p:pic>
        <p:nvPicPr>
          <p:cNvPr id="597" name="Google Shape;597;p71"/>
          <p:cNvPicPr preferRelativeResize="0"/>
          <p:nvPr/>
        </p:nvPicPr>
        <p:blipFill rotWithShape="1">
          <a:blip r:embed="rId6">
            <a:alphaModFix/>
          </a:blip>
          <a:srcRect b="0" l="0" r="0" t="0"/>
          <a:stretch/>
        </p:blipFill>
        <p:spPr>
          <a:xfrm>
            <a:off x="4531838" y="3028750"/>
            <a:ext cx="2596614" cy="1944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2"/>
          <p:cNvSpPr txBox="1"/>
          <p:nvPr>
            <p:ph type="title"/>
          </p:nvPr>
        </p:nvSpPr>
        <p:spPr>
          <a:xfrm>
            <a:off x="0" y="0"/>
            <a:ext cx="8520600" cy="841800"/>
          </a:xfrm>
          <a:prstGeom prst="rect">
            <a:avLst/>
          </a:prstGeom>
          <a:noFill/>
          <a:ln>
            <a:noFill/>
          </a:ln>
        </p:spPr>
        <p:txBody>
          <a:bodyPr anchorCtr="0" anchor="ctr" bIns="91425" lIns="91425" spcFirstLastPara="1" rIns="91425" wrap="square" tIns="91425">
            <a:normAutofit/>
          </a:bodyPr>
          <a:lstStyle/>
          <a:p>
            <a:pPr indent="457200" lvl="0" marL="0" rtl="0" algn="l">
              <a:lnSpc>
                <a:spcPct val="100000"/>
              </a:lnSpc>
              <a:spcBef>
                <a:spcPts val="0"/>
              </a:spcBef>
              <a:spcAft>
                <a:spcPts val="0"/>
              </a:spcAft>
              <a:buSzPts val="3600"/>
              <a:buNone/>
            </a:pPr>
            <a:r>
              <a:rPr lang="nl"/>
              <a:t>Quiz - ⭐⭐⭐</a:t>
            </a:r>
            <a:endParaRPr/>
          </a:p>
        </p:txBody>
      </p:sp>
      <p:pic>
        <p:nvPicPr>
          <p:cNvPr id="603" name="Google Shape;603;p72"/>
          <p:cNvPicPr preferRelativeResize="0"/>
          <p:nvPr/>
        </p:nvPicPr>
        <p:blipFill>
          <a:blip r:embed="rId3">
            <a:alphaModFix/>
          </a:blip>
          <a:stretch>
            <a:fillRect/>
          </a:stretch>
        </p:blipFill>
        <p:spPr>
          <a:xfrm>
            <a:off x="6480000" y="720000"/>
            <a:ext cx="1846050" cy="1846050"/>
          </a:xfrm>
          <a:prstGeom prst="rect">
            <a:avLst/>
          </a:prstGeom>
          <a:noFill/>
          <a:ln>
            <a:noFill/>
          </a:ln>
        </p:spPr>
      </p:pic>
      <p:pic>
        <p:nvPicPr>
          <p:cNvPr id="604" name="Google Shape;604;p72"/>
          <p:cNvPicPr preferRelativeResize="0"/>
          <p:nvPr/>
        </p:nvPicPr>
        <p:blipFill rotWithShape="1">
          <a:blip r:embed="rId4">
            <a:alphaModFix/>
          </a:blip>
          <a:srcRect b="0" l="0" r="0" t="0"/>
          <a:stretch/>
        </p:blipFill>
        <p:spPr>
          <a:xfrm>
            <a:off x="6479625" y="2880000"/>
            <a:ext cx="1846801" cy="1846801"/>
          </a:xfrm>
          <a:prstGeom prst="rect">
            <a:avLst/>
          </a:prstGeom>
          <a:noFill/>
          <a:ln>
            <a:noFill/>
          </a:ln>
        </p:spPr>
      </p:pic>
      <p:pic>
        <p:nvPicPr>
          <p:cNvPr id="605" name="Google Shape;605;p72"/>
          <p:cNvPicPr preferRelativeResize="0"/>
          <p:nvPr/>
        </p:nvPicPr>
        <p:blipFill>
          <a:blip r:embed="rId5">
            <a:alphaModFix/>
          </a:blip>
          <a:stretch>
            <a:fillRect/>
          </a:stretch>
        </p:blipFill>
        <p:spPr>
          <a:xfrm>
            <a:off x="666000" y="841800"/>
            <a:ext cx="3789693" cy="3996899"/>
          </a:xfrm>
          <a:prstGeom prst="rect">
            <a:avLst/>
          </a:prstGeom>
          <a:noFill/>
          <a:ln>
            <a:noFill/>
          </a:ln>
        </p:spPr>
      </p:pic>
      <p:sp>
        <p:nvSpPr>
          <p:cNvPr id="606" name="Google Shape;606;p72"/>
          <p:cNvSpPr txBox="1"/>
          <p:nvPr/>
        </p:nvSpPr>
        <p:spPr>
          <a:xfrm>
            <a:off x="4333013" y="2329125"/>
            <a:ext cx="2071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600">
                <a:latin typeface="Raleway"/>
                <a:ea typeface="Raleway"/>
                <a:cs typeface="Raleway"/>
                <a:sym typeface="Raleway"/>
              </a:rPr>
              <a:t>Kies het </a:t>
            </a:r>
            <a:r>
              <a:rPr b="1" lang="nl" sz="1600" u="sng">
                <a:latin typeface="Raleway"/>
                <a:ea typeface="Raleway"/>
                <a:cs typeface="Raleway"/>
                <a:sym typeface="Raleway"/>
              </a:rPr>
              <a:t>meest correcte</a:t>
            </a:r>
            <a:r>
              <a:rPr b="1" lang="nl" sz="1600">
                <a:latin typeface="Raleway"/>
                <a:ea typeface="Raleway"/>
                <a:cs typeface="Raleway"/>
                <a:sym typeface="Raleway"/>
              </a:rPr>
              <a:t> antwoord</a:t>
            </a:r>
            <a:endParaRPr b="1" sz="1600">
              <a:latin typeface="Raleway"/>
              <a:ea typeface="Raleway"/>
              <a:cs typeface="Raleway"/>
              <a:sym typeface="Raleway"/>
            </a:endParaRPr>
          </a:p>
        </p:txBody>
      </p:sp>
      <p:sp>
        <p:nvSpPr>
          <p:cNvPr id="607" name="Google Shape;607;p72"/>
          <p:cNvSpPr/>
          <p:nvPr/>
        </p:nvSpPr>
        <p:spPr>
          <a:xfrm>
            <a:off x="1705800" y="2880000"/>
            <a:ext cx="1701600" cy="2406300"/>
          </a:xfrm>
          <a:prstGeom prst="ellipse">
            <a:avLst/>
          </a:prstGeom>
          <a:noFill/>
          <a:ln cap="flat" cmpd="sng" w="76200">
            <a:solidFill>
              <a:srgbClr val="149C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08" name="Google Shape;608;p72"/>
          <p:cNvCxnSpPr>
            <a:endCxn id="607" idx="0"/>
          </p:cNvCxnSpPr>
          <p:nvPr/>
        </p:nvCxnSpPr>
        <p:spPr>
          <a:xfrm flipH="1">
            <a:off x="2556600" y="2633400"/>
            <a:ext cx="1701600" cy="246600"/>
          </a:xfrm>
          <a:prstGeom prst="straightConnector1">
            <a:avLst/>
          </a:prstGeom>
          <a:noFill/>
          <a:ln cap="flat" cmpd="sng" w="38100">
            <a:solidFill>
              <a:srgbClr val="149CE6"/>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Rad van fortuin - ⭐⭐</a:t>
            </a:r>
            <a:endParaRPr/>
          </a:p>
        </p:txBody>
      </p:sp>
      <p:pic>
        <p:nvPicPr>
          <p:cNvPr id="97" name="Google Shape;97;p19"/>
          <p:cNvPicPr preferRelativeResize="0"/>
          <p:nvPr/>
        </p:nvPicPr>
        <p:blipFill rotWithShape="1">
          <a:blip r:embed="rId3">
            <a:alphaModFix/>
          </a:blip>
          <a:srcRect b="0" l="0" r="0" t="0"/>
          <a:stretch/>
        </p:blipFill>
        <p:spPr>
          <a:xfrm>
            <a:off x="363600" y="1017725"/>
            <a:ext cx="1806900" cy="1806900"/>
          </a:xfrm>
          <a:prstGeom prst="rect">
            <a:avLst/>
          </a:prstGeom>
          <a:noFill/>
          <a:ln>
            <a:noFill/>
          </a:ln>
        </p:spPr>
      </p:pic>
      <p:pic>
        <p:nvPicPr>
          <p:cNvPr id="98" name="Google Shape;98;p19"/>
          <p:cNvPicPr preferRelativeResize="0"/>
          <p:nvPr/>
        </p:nvPicPr>
        <p:blipFill rotWithShape="1">
          <a:blip r:embed="rId4">
            <a:alphaModFix/>
          </a:blip>
          <a:srcRect b="0" l="0" r="0" t="0"/>
          <a:stretch/>
        </p:blipFill>
        <p:spPr>
          <a:xfrm>
            <a:off x="4832898" y="3349627"/>
            <a:ext cx="2862602" cy="1019800"/>
          </a:xfrm>
          <a:prstGeom prst="rect">
            <a:avLst/>
          </a:prstGeom>
          <a:noFill/>
          <a:ln>
            <a:noFill/>
          </a:ln>
        </p:spPr>
      </p:pic>
      <p:pic>
        <p:nvPicPr>
          <p:cNvPr id="99" name="Google Shape;99;p19"/>
          <p:cNvPicPr preferRelativeResize="0"/>
          <p:nvPr/>
        </p:nvPicPr>
        <p:blipFill rotWithShape="1">
          <a:blip r:embed="rId5">
            <a:alphaModFix/>
          </a:blip>
          <a:srcRect b="36768" l="0" r="0" t="0"/>
          <a:stretch/>
        </p:blipFill>
        <p:spPr>
          <a:xfrm>
            <a:off x="4572000" y="1119313"/>
            <a:ext cx="2536309" cy="1603724"/>
          </a:xfrm>
          <a:prstGeom prst="rect">
            <a:avLst/>
          </a:prstGeom>
          <a:noFill/>
          <a:ln>
            <a:noFill/>
          </a:ln>
        </p:spPr>
      </p:pic>
      <p:pic>
        <p:nvPicPr>
          <p:cNvPr id="100" name="Google Shape;100;p19"/>
          <p:cNvPicPr preferRelativeResize="0"/>
          <p:nvPr/>
        </p:nvPicPr>
        <p:blipFill rotWithShape="1">
          <a:blip r:embed="rId6">
            <a:alphaModFix/>
          </a:blip>
          <a:srcRect b="36330" l="35058" r="23229" t="0"/>
          <a:stretch/>
        </p:blipFill>
        <p:spPr>
          <a:xfrm>
            <a:off x="311700" y="2824625"/>
            <a:ext cx="2410598" cy="2069801"/>
          </a:xfrm>
          <a:prstGeom prst="rect">
            <a:avLst/>
          </a:prstGeom>
          <a:noFill/>
          <a:ln>
            <a:noFill/>
          </a:ln>
        </p:spPr>
      </p:pic>
      <p:sp>
        <p:nvSpPr>
          <p:cNvPr id="101" name="Google Shape;101;p19"/>
          <p:cNvSpPr txBox="1"/>
          <p:nvPr/>
        </p:nvSpPr>
        <p:spPr>
          <a:xfrm>
            <a:off x="2820250" y="154057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Pringles</a:t>
            </a:r>
            <a:endParaRPr b="0" i="0" sz="2000" u="none" cap="none" strike="noStrike">
              <a:solidFill>
                <a:srgbClr val="000000"/>
              </a:solidFill>
              <a:latin typeface="Arial"/>
              <a:ea typeface="Arial"/>
              <a:cs typeface="Arial"/>
              <a:sym typeface="Arial"/>
            </a:endParaRPr>
          </a:p>
        </p:txBody>
      </p:sp>
      <p:sp>
        <p:nvSpPr>
          <p:cNvPr id="102" name="Google Shape;102;p19"/>
          <p:cNvSpPr txBox="1"/>
          <p:nvPr/>
        </p:nvSpPr>
        <p:spPr>
          <a:xfrm>
            <a:off x="2820250" y="361322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Barbie</a:t>
            </a:r>
            <a:endParaRPr b="0" i="0" sz="2000" u="none" cap="none" strike="noStrike">
              <a:solidFill>
                <a:srgbClr val="000000"/>
              </a:solidFill>
              <a:latin typeface="Arial"/>
              <a:ea typeface="Arial"/>
              <a:cs typeface="Arial"/>
              <a:sym typeface="Arial"/>
            </a:endParaRPr>
          </a:p>
        </p:txBody>
      </p:sp>
      <p:sp>
        <p:nvSpPr>
          <p:cNvPr id="103" name="Google Shape;103;p19"/>
          <p:cNvSpPr txBox="1"/>
          <p:nvPr/>
        </p:nvSpPr>
        <p:spPr>
          <a:xfrm>
            <a:off x="7108300" y="167487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Karrewiet</a:t>
            </a:r>
            <a:endParaRPr b="0" i="0" sz="2000" u="none" cap="none" strike="noStrike">
              <a:solidFill>
                <a:srgbClr val="000000"/>
              </a:solidFill>
              <a:latin typeface="Arial"/>
              <a:ea typeface="Arial"/>
              <a:cs typeface="Arial"/>
              <a:sym typeface="Arial"/>
            </a:endParaRPr>
          </a:p>
        </p:txBody>
      </p:sp>
      <p:sp>
        <p:nvSpPr>
          <p:cNvPr id="104" name="Google Shape;104;p19"/>
          <p:cNvSpPr txBox="1"/>
          <p:nvPr/>
        </p:nvSpPr>
        <p:spPr>
          <a:xfrm>
            <a:off x="7403675" y="361322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Nike</a:t>
            </a:r>
            <a:endParaRPr b="0" i="0" sz="20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pic>
        <p:nvPicPr>
          <p:cNvPr id="614" name="Google Shape;614;p73"/>
          <p:cNvPicPr preferRelativeResize="0"/>
          <p:nvPr/>
        </p:nvPicPr>
        <p:blipFill rotWithShape="1">
          <a:blip r:embed="rId3">
            <a:alphaModFix/>
          </a:blip>
          <a:srcRect b="0" l="0" r="0" t="0"/>
          <a:stretch/>
        </p:blipFill>
        <p:spPr>
          <a:xfrm>
            <a:off x="398863" y="1017725"/>
            <a:ext cx="2016150" cy="2016150"/>
          </a:xfrm>
          <a:prstGeom prst="rect">
            <a:avLst/>
          </a:prstGeom>
          <a:noFill/>
          <a:ln>
            <a:noFill/>
          </a:ln>
        </p:spPr>
      </p:pic>
      <p:pic>
        <p:nvPicPr>
          <p:cNvPr id="615" name="Google Shape;615;p73"/>
          <p:cNvPicPr preferRelativeResize="0"/>
          <p:nvPr/>
        </p:nvPicPr>
        <p:blipFill rotWithShape="1">
          <a:blip r:embed="rId4">
            <a:alphaModFix/>
          </a:blip>
          <a:srcRect b="0" l="0" r="0" t="0"/>
          <a:stretch/>
        </p:blipFill>
        <p:spPr>
          <a:xfrm>
            <a:off x="398874" y="3175375"/>
            <a:ext cx="2532475" cy="1688325"/>
          </a:xfrm>
          <a:prstGeom prst="rect">
            <a:avLst/>
          </a:prstGeom>
          <a:noFill/>
          <a:ln>
            <a:noFill/>
          </a:ln>
        </p:spPr>
      </p:pic>
      <p:sp>
        <p:nvSpPr>
          <p:cNvPr id="616" name="Google Shape;616;p73"/>
          <p:cNvSpPr txBox="1"/>
          <p:nvPr/>
        </p:nvSpPr>
        <p:spPr>
          <a:xfrm>
            <a:off x="2798438" y="1324663"/>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Expert</a:t>
            </a:r>
            <a:endParaRPr b="0" i="0" sz="2000" u="none" cap="none" strike="noStrike">
              <a:solidFill>
                <a:srgbClr val="000000"/>
              </a:solidFill>
              <a:latin typeface="Arial"/>
              <a:ea typeface="Arial"/>
              <a:cs typeface="Arial"/>
              <a:sym typeface="Arial"/>
            </a:endParaRPr>
          </a:p>
        </p:txBody>
      </p:sp>
      <p:sp>
        <p:nvSpPr>
          <p:cNvPr id="617" name="Google Shape;617;p73"/>
          <p:cNvSpPr txBox="1"/>
          <p:nvPr/>
        </p:nvSpPr>
        <p:spPr>
          <a:xfrm>
            <a:off x="3146988" y="3465425"/>
            <a:ext cx="13044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Iets beter voordoen dan het is</a:t>
            </a:r>
            <a:endParaRPr b="0" i="0" sz="2000" u="none" cap="none" strike="noStrike">
              <a:solidFill>
                <a:srgbClr val="000000"/>
              </a:solidFill>
              <a:latin typeface="Arial"/>
              <a:ea typeface="Arial"/>
              <a:cs typeface="Arial"/>
              <a:sym typeface="Arial"/>
            </a:endParaRPr>
          </a:p>
        </p:txBody>
      </p:sp>
      <p:pic>
        <p:nvPicPr>
          <p:cNvPr id="618" name="Google Shape;618;p73"/>
          <p:cNvPicPr preferRelativeResize="0"/>
          <p:nvPr/>
        </p:nvPicPr>
        <p:blipFill rotWithShape="1">
          <a:blip r:embed="rId5">
            <a:alphaModFix/>
          </a:blip>
          <a:srcRect b="0" l="0" r="0" t="0"/>
          <a:stretch/>
        </p:blipFill>
        <p:spPr>
          <a:xfrm>
            <a:off x="5100527" y="1248713"/>
            <a:ext cx="2765475" cy="1554175"/>
          </a:xfrm>
          <a:prstGeom prst="rect">
            <a:avLst/>
          </a:prstGeom>
          <a:noFill/>
          <a:ln>
            <a:noFill/>
          </a:ln>
        </p:spPr>
      </p:pic>
      <p:pic>
        <p:nvPicPr>
          <p:cNvPr id="619" name="Google Shape;619;p73"/>
          <p:cNvPicPr preferRelativeResize="0"/>
          <p:nvPr/>
        </p:nvPicPr>
        <p:blipFill rotWithShape="1">
          <a:blip r:embed="rId6">
            <a:alphaModFix/>
          </a:blip>
          <a:srcRect b="0" l="0" r="0" t="0"/>
          <a:stretch/>
        </p:blipFill>
        <p:spPr>
          <a:xfrm>
            <a:off x="5100513" y="2876700"/>
            <a:ext cx="1708435" cy="2114400"/>
          </a:xfrm>
          <a:prstGeom prst="rect">
            <a:avLst/>
          </a:prstGeom>
          <a:noFill/>
          <a:ln>
            <a:noFill/>
          </a:ln>
        </p:spPr>
      </p:pic>
      <p:sp>
        <p:nvSpPr>
          <p:cNvPr id="620" name="Google Shape;620;p73"/>
          <p:cNvSpPr txBox="1"/>
          <p:nvPr/>
        </p:nvSpPr>
        <p:spPr>
          <a:xfrm>
            <a:off x="7865988" y="1625588"/>
            <a:ext cx="1304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Bekend persoon</a:t>
            </a:r>
            <a:endParaRPr b="0" i="0" sz="2000" u="none" cap="none" strike="noStrike">
              <a:solidFill>
                <a:srgbClr val="000000"/>
              </a:solidFill>
              <a:latin typeface="Arial"/>
              <a:ea typeface="Arial"/>
              <a:cs typeface="Arial"/>
              <a:sym typeface="Arial"/>
            </a:endParaRPr>
          </a:p>
        </p:txBody>
      </p:sp>
      <p:sp>
        <p:nvSpPr>
          <p:cNvPr id="621" name="Google Shape;621;p73"/>
          <p:cNvSpPr txBox="1"/>
          <p:nvPr/>
        </p:nvSpPr>
        <p:spPr>
          <a:xfrm>
            <a:off x="7385877" y="3687600"/>
            <a:ext cx="144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Informatie</a:t>
            </a:r>
            <a:endParaRPr b="0" i="0" sz="2000" u="none" cap="none" strike="noStrike">
              <a:solidFill>
                <a:srgbClr val="000000"/>
              </a:solidFill>
              <a:latin typeface="Arial"/>
              <a:ea typeface="Arial"/>
              <a:cs typeface="Arial"/>
              <a:sym typeface="Arial"/>
            </a:endParaRPr>
          </a:p>
        </p:txBody>
      </p:sp>
      <p:sp>
        <p:nvSpPr>
          <p:cNvPr id="622" name="Google Shape;622;p73"/>
          <p:cNvSpPr txBox="1"/>
          <p:nvPr/>
        </p:nvSpPr>
        <p:spPr>
          <a:xfrm>
            <a:off x="3700200" y="2187275"/>
            <a:ext cx="871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nl" sz="1400" u="none" cap="none" strike="noStrike">
                <a:solidFill>
                  <a:srgbClr val="000000"/>
                </a:solidFill>
                <a:latin typeface="Arial"/>
                <a:ea typeface="Arial"/>
                <a:cs typeface="Arial"/>
                <a:sym typeface="Arial"/>
              </a:rPr>
              <a:t>Dit is lijm!</a:t>
            </a:r>
            <a:endParaRPr b="0" i="0" sz="1400" u="none" cap="none" strike="noStrike">
              <a:solidFill>
                <a:srgbClr val="000000"/>
              </a:solidFill>
              <a:latin typeface="Arial"/>
              <a:ea typeface="Arial"/>
              <a:cs typeface="Arial"/>
              <a:sym typeface="Arial"/>
            </a:endParaRPr>
          </a:p>
        </p:txBody>
      </p:sp>
      <p:cxnSp>
        <p:nvCxnSpPr>
          <p:cNvPr id="623" name="Google Shape;623;p73"/>
          <p:cNvCxnSpPr>
            <a:stCxn id="622" idx="1"/>
          </p:cNvCxnSpPr>
          <p:nvPr/>
        </p:nvCxnSpPr>
        <p:spPr>
          <a:xfrm flipH="1">
            <a:off x="2299200" y="2495075"/>
            <a:ext cx="1401000" cy="1471500"/>
          </a:xfrm>
          <a:prstGeom prst="curvedConnector2">
            <a:avLst/>
          </a:prstGeom>
          <a:noFill/>
          <a:ln cap="flat" cmpd="sng" w="28575">
            <a:solidFill>
              <a:srgbClr val="FFD966"/>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629" name="Google Shape;629;p74"/>
          <p:cNvSpPr txBox="1"/>
          <p:nvPr/>
        </p:nvSpPr>
        <p:spPr>
          <a:xfrm>
            <a:off x="3147002" y="1712400"/>
            <a:ext cx="144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Photoshop</a:t>
            </a:r>
            <a:endParaRPr b="0" i="0" sz="2000" u="none" cap="none" strike="noStrike">
              <a:solidFill>
                <a:srgbClr val="000000"/>
              </a:solidFill>
              <a:latin typeface="Arial"/>
              <a:ea typeface="Arial"/>
              <a:cs typeface="Arial"/>
              <a:sym typeface="Arial"/>
            </a:endParaRPr>
          </a:p>
        </p:txBody>
      </p:sp>
      <p:sp>
        <p:nvSpPr>
          <p:cNvPr id="630" name="Google Shape;630;p74"/>
          <p:cNvSpPr txBox="1"/>
          <p:nvPr/>
        </p:nvSpPr>
        <p:spPr>
          <a:xfrm>
            <a:off x="3146988" y="3533700"/>
            <a:ext cx="1304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Bekend persoon</a:t>
            </a:r>
            <a:endParaRPr b="0" i="0" sz="2000" u="none" cap="none" strike="noStrike">
              <a:solidFill>
                <a:srgbClr val="000000"/>
              </a:solidFill>
              <a:latin typeface="Arial"/>
              <a:ea typeface="Arial"/>
              <a:cs typeface="Arial"/>
              <a:sym typeface="Arial"/>
            </a:endParaRPr>
          </a:p>
        </p:txBody>
      </p:sp>
      <p:sp>
        <p:nvSpPr>
          <p:cNvPr id="631" name="Google Shape;631;p74"/>
          <p:cNvSpPr txBox="1"/>
          <p:nvPr/>
        </p:nvSpPr>
        <p:spPr>
          <a:xfrm>
            <a:off x="7571776" y="1643763"/>
            <a:ext cx="144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Photoshop</a:t>
            </a:r>
            <a:endParaRPr b="0" i="0" sz="2000" u="none" cap="none" strike="noStrike">
              <a:solidFill>
                <a:srgbClr val="000000"/>
              </a:solidFill>
              <a:latin typeface="Arial"/>
              <a:ea typeface="Arial"/>
              <a:cs typeface="Arial"/>
              <a:sym typeface="Arial"/>
            </a:endParaRPr>
          </a:p>
        </p:txBody>
      </p:sp>
      <p:sp>
        <p:nvSpPr>
          <p:cNvPr id="632" name="Google Shape;632;p74"/>
          <p:cNvSpPr txBox="1"/>
          <p:nvPr/>
        </p:nvSpPr>
        <p:spPr>
          <a:xfrm>
            <a:off x="7571777" y="3633100"/>
            <a:ext cx="144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Expert</a:t>
            </a:r>
            <a:endParaRPr b="0" i="0" sz="2000" u="none" cap="none" strike="noStrike">
              <a:solidFill>
                <a:srgbClr val="000000"/>
              </a:solidFill>
              <a:latin typeface="Arial"/>
              <a:ea typeface="Arial"/>
              <a:cs typeface="Arial"/>
              <a:sym typeface="Arial"/>
            </a:endParaRPr>
          </a:p>
        </p:txBody>
      </p:sp>
      <p:pic>
        <p:nvPicPr>
          <p:cNvPr id="633" name="Google Shape;633;p74"/>
          <p:cNvPicPr preferRelativeResize="0"/>
          <p:nvPr/>
        </p:nvPicPr>
        <p:blipFill rotWithShape="1">
          <a:blip r:embed="rId3">
            <a:alphaModFix/>
          </a:blip>
          <a:srcRect b="6541" l="0" r="12164" t="0"/>
          <a:stretch/>
        </p:blipFill>
        <p:spPr>
          <a:xfrm>
            <a:off x="367938" y="939600"/>
            <a:ext cx="2594350" cy="2038212"/>
          </a:xfrm>
          <a:prstGeom prst="rect">
            <a:avLst/>
          </a:prstGeom>
          <a:noFill/>
          <a:ln>
            <a:noFill/>
          </a:ln>
        </p:spPr>
      </p:pic>
      <p:pic>
        <p:nvPicPr>
          <p:cNvPr id="634" name="Google Shape;634;p74"/>
          <p:cNvPicPr preferRelativeResize="0"/>
          <p:nvPr/>
        </p:nvPicPr>
        <p:blipFill rotWithShape="1">
          <a:blip r:embed="rId4">
            <a:alphaModFix/>
          </a:blip>
          <a:srcRect b="0" l="9641" r="7238" t="0"/>
          <a:stretch/>
        </p:blipFill>
        <p:spPr>
          <a:xfrm>
            <a:off x="336992" y="3035100"/>
            <a:ext cx="2656234" cy="1797601"/>
          </a:xfrm>
          <a:prstGeom prst="rect">
            <a:avLst/>
          </a:prstGeom>
          <a:noFill/>
          <a:ln>
            <a:noFill/>
          </a:ln>
        </p:spPr>
      </p:pic>
      <p:pic>
        <p:nvPicPr>
          <p:cNvPr id="635" name="Google Shape;635;p74"/>
          <p:cNvPicPr preferRelativeResize="0"/>
          <p:nvPr/>
        </p:nvPicPr>
        <p:blipFill rotWithShape="1">
          <a:blip r:embed="rId5">
            <a:alphaModFix/>
          </a:blip>
          <a:srcRect b="0" l="0" r="0" t="0"/>
          <a:stretch/>
        </p:blipFill>
        <p:spPr>
          <a:xfrm>
            <a:off x="4892875" y="939600"/>
            <a:ext cx="2493008" cy="1900925"/>
          </a:xfrm>
          <a:prstGeom prst="rect">
            <a:avLst/>
          </a:prstGeom>
          <a:noFill/>
          <a:ln>
            <a:noFill/>
          </a:ln>
        </p:spPr>
      </p:pic>
      <p:pic>
        <p:nvPicPr>
          <p:cNvPr id="636" name="Google Shape;636;p74"/>
          <p:cNvPicPr preferRelativeResize="0"/>
          <p:nvPr/>
        </p:nvPicPr>
        <p:blipFill rotWithShape="1">
          <a:blip r:embed="rId6">
            <a:alphaModFix/>
          </a:blip>
          <a:srcRect b="0" l="0" r="0" t="0"/>
          <a:stretch/>
        </p:blipFill>
        <p:spPr>
          <a:xfrm>
            <a:off x="4892875" y="3232749"/>
            <a:ext cx="2493002" cy="1402292"/>
          </a:xfrm>
          <a:prstGeom prst="rect">
            <a:avLst/>
          </a:prstGeom>
          <a:noFill/>
          <a:ln>
            <a:noFill/>
          </a:ln>
        </p:spPr>
      </p:pic>
      <p:sp>
        <p:nvSpPr>
          <p:cNvPr id="637" name="Google Shape;637;p74"/>
          <p:cNvSpPr/>
          <p:nvPr/>
        </p:nvSpPr>
        <p:spPr>
          <a:xfrm>
            <a:off x="795500" y="2277525"/>
            <a:ext cx="512100" cy="492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74"/>
          <p:cNvSpPr/>
          <p:nvPr/>
        </p:nvSpPr>
        <p:spPr>
          <a:xfrm>
            <a:off x="1776250" y="2506375"/>
            <a:ext cx="446700" cy="471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74"/>
          <p:cNvSpPr/>
          <p:nvPr/>
        </p:nvSpPr>
        <p:spPr>
          <a:xfrm>
            <a:off x="2364700" y="1671825"/>
            <a:ext cx="395700" cy="436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40" name="Google Shape;640;p74"/>
          <p:cNvCxnSpPr>
            <a:stCxn id="639" idx="4"/>
          </p:cNvCxnSpPr>
          <p:nvPr/>
        </p:nvCxnSpPr>
        <p:spPr>
          <a:xfrm>
            <a:off x="2562550" y="2108325"/>
            <a:ext cx="837300" cy="359400"/>
          </a:xfrm>
          <a:prstGeom prst="straightConnector1">
            <a:avLst/>
          </a:prstGeom>
          <a:noFill/>
          <a:ln cap="flat" cmpd="sng" w="28575">
            <a:solidFill>
              <a:srgbClr val="FF0000"/>
            </a:solidFill>
            <a:prstDash val="solid"/>
            <a:round/>
            <a:headEnd len="med" w="med" type="none"/>
            <a:tailEnd len="med" w="med" type="none"/>
          </a:ln>
        </p:spPr>
      </p:cxnSp>
      <p:sp>
        <p:nvSpPr>
          <p:cNvPr id="641" name="Google Shape;641;p74"/>
          <p:cNvSpPr txBox="1"/>
          <p:nvPr/>
        </p:nvSpPr>
        <p:spPr>
          <a:xfrm>
            <a:off x="3399838" y="2233200"/>
            <a:ext cx="207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600">
                <a:latin typeface="Raleway"/>
                <a:ea typeface="Raleway"/>
                <a:cs typeface="Raleway"/>
                <a:sym typeface="Raleway"/>
              </a:rPr>
              <a:t>3 handen?</a:t>
            </a:r>
            <a:endParaRPr b="1" sz="1600">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FF"/>
        </a:solidFill>
      </p:bgPr>
    </p:bg>
    <p:spTree>
      <p:nvGrpSpPr>
        <p:cNvPr id="645" name="Shape 645"/>
        <p:cNvGrpSpPr/>
        <p:nvPr/>
      </p:nvGrpSpPr>
      <p:grpSpPr>
        <a:xfrm>
          <a:off x="0" y="0"/>
          <a:ext cx="0" cy="0"/>
          <a:chOff x="0" y="0"/>
          <a:chExt cx="0" cy="0"/>
        </a:xfrm>
      </p:grpSpPr>
      <p:sp>
        <p:nvSpPr>
          <p:cNvPr id="646" name="Google Shape;646;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nl" sz="5220">
                <a:solidFill>
                  <a:schemeClr val="lt1"/>
                </a:solidFill>
              </a:rPr>
              <a:t>Poll</a:t>
            </a:r>
            <a:endParaRPr sz="5220">
              <a:solidFill>
                <a:schemeClr val="lt1"/>
              </a:solidFill>
            </a:endParaRPr>
          </a:p>
        </p:txBody>
      </p:sp>
      <p:pic>
        <p:nvPicPr>
          <p:cNvPr id="647" name="Google Shape;647;p75"/>
          <p:cNvPicPr preferRelativeResize="0"/>
          <p:nvPr/>
        </p:nvPicPr>
        <p:blipFill>
          <a:blip r:embed="rId3">
            <a:alphaModFix/>
          </a:blip>
          <a:stretch>
            <a:fillRect/>
          </a:stretch>
        </p:blipFill>
        <p:spPr>
          <a:xfrm>
            <a:off x="1558725" y="964400"/>
            <a:ext cx="3751925" cy="3751925"/>
          </a:xfrm>
          <a:prstGeom prst="rect">
            <a:avLst/>
          </a:prstGeom>
          <a:noFill/>
          <a:ln>
            <a:noFill/>
          </a:ln>
        </p:spPr>
      </p:pic>
      <p:pic>
        <p:nvPicPr>
          <p:cNvPr id="648" name="Google Shape;648;p75"/>
          <p:cNvPicPr preferRelativeResize="0"/>
          <p:nvPr/>
        </p:nvPicPr>
        <p:blipFill>
          <a:blip r:embed="rId4">
            <a:alphaModFix/>
          </a:blip>
          <a:stretch>
            <a:fillRect/>
          </a:stretch>
        </p:blipFill>
        <p:spPr>
          <a:xfrm>
            <a:off x="3975274" y="937700"/>
            <a:ext cx="3809801" cy="380532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76"/>
          <p:cNvSpPr txBox="1"/>
          <p:nvPr>
            <p:ph type="title"/>
          </p:nvPr>
        </p:nvSpPr>
        <p:spPr>
          <a:xfrm>
            <a:off x="0" y="0"/>
            <a:ext cx="8520600" cy="841800"/>
          </a:xfrm>
          <a:prstGeom prst="rect">
            <a:avLst/>
          </a:prstGeom>
          <a:noFill/>
          <a:ln>
            <a:noFill/>
          </a:ln>
        </p:spPr>
        <p:txBody>
          <a:bodyPr anchorCtr="0" anchor="ctr" bIns="91425" lIns="91425" spcFirstLastPara="1" rIns="91425" wrap="square" tIns="91425">
            <a:normAutofit/>
          </a:bodyPr>
          <a:lstStyle/>
          <a:p>
            <a:pPr indent="457200" lvl="0" marL="0" rtl="0" algn="l">
              <a:lnSpc>
                <a:spcPct val="100000"/>
              </a:lnSpc>
              <a:spcBef>
                <a:spcPts val="0"/>
              </a:spcBef>
              <a:spcAft>
                <a:spcPts val="0"/>
              </a:spcAft>
              <a:buSzPts val="3600"/>
              <a:buNone/>
            </a:pPr>
            <a:r>
              <a:rPr lang="nl"/>
              <a:t>Poll - ⭐⭐</a:t>
            </a:r>
            <a:endParaRPr/>
          </a:p>
        </p:txBody>
      </p:sp>
      <p:pic>
        <p:nvPicPr>
          <p:cNvPr id="654" name="Google Shape;654;p76"/>
          <p:cNvPicPr preferRelativeResize="0"/>
          <p:nvPr/>
        </p:nvPicPr>
        <p:blipFill>
          <a:blip r:embed="rId3">
            <a:alphaModFix/>
          </a:blip>
          <a:stretch>
            <a:fillRect/>
          </a:stretch>
        </p:blipFill>
        <p:spPr>
          <a:xfrm>
            <a:off x="6480000" y="720000"/>
            <a:ext cx="1846050" cy="1846050"/>
          </a:xfrm>
          <a:prstGeom prst="rect">
            <a:avLst/>
          </a:prstGeom>
          <a:noFill/>
          <a:ln>
            <a:noFill/>
          </a:ln>
        </p:spPr>
      </p:pic>
      <p:pic>
        <p:nvPicPr>
          <p:cNvPr id="655" name="Google Shape;655;p76"/>
          <p:cNvPicPr preferRelativeResize="0"/>
          <p:nvPr/>
        </p:nvPicPr>
        <p:blipFill rotWithShape="1">
          <a:blip r:embed="rId4">
            <a:alphaModFix/>
          </a:blip>
          <a:srcRect b="0" l="0" r="0" t="0"/>
          <a:stretch/>
        </p:blipFill>
        <p:spPr>
          <a:xfrm>
            <a:off x="6479625" y="2880000"/>
            <a:ext cx="1846801" cy="1846801"/>
          </a:xfrm>
          <a:prstGeom prst="rect">
            <a:avLst/>
          </a:prstGeom>
          <a:noFill/>
          <a:ln>
            <a:noFill/>
          </a:ln>
        </p:spPr>
      </p:pic>
      <p:pic>
        <p:nvPicPr>
          <p:cNvPr id="656" name="Google Shape;656;p76"/>
          <p:cNvPicPr preferRelativeResize="0"/>
          <p:nvPr/>
        </p:nvPicPr>
        <p:blipFill>
          <a:blip r:embed="rId5">
            <a:alphaModFix/>
          </a:blip>
          <a:stretch>
            <a:fillRect/>
          </a:stretch>
        </p:blipFill>
        <p:spPr>
          <a:xfrm>
            <a:off x="933125" y="841800"/>
            <a:ext cx="2278143" cy="3996901"/>
          </a:xfrm>
          <a:prstGeom prst="rect">
            <a:avLst/>
          </a:prstGeom>
          <a:noFill/>
          <a:ln>
            <a:noFill/>
          </a:ln>
        </p:spPr>
      </p:pic>
      <p:sp>
        <p:nvSpPr>
          <p:cNvPr id="657" name="Google Shape;657;p76"/>
          <p:cNvSpPr txBox="1"/>
          <p:nvPr/>
        </p:nvSpPr>
        <p:spPr>
          <a:xfrm>
            <a:off x="3211275" y="1338350"/>
            <a:ext cx="2916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l"/>
              <a:t>Deel je mening over de reclame!</a:t>
            </a:r>
            <a:endParaRPr/>
          </a:p>
          <a:p>
            <a:pPr indent="0" lvl="0" marL="0" rtl="0" algn="ctr">
              <a:spcBef>
                <a:spcPts val="0"/>
              </a:spcBef>
              <a:spcAft>
                <a:spcPts val="0"/>
              </a:spcAft>
              <a:buNone/>
            </a:pPr>
            <a:r>
              <a:rPr lang="nl">
                <a:solidFill>
                  <a:srgbClr val="666666"/>
                </a:solidFill>
              </a:rPr>
              <a:t>(niet over het product)</a:t>
            </a:r>
            <a:endParaRPr>
              <a:solidFill>
                <a:srgbClr val="666666"/>
              </a:solidFill>
            </a:endParaRPr>
          </a:p>
        </p:txBody>
      </p:sp>
      <p:cxnSp>
        <p:nvCxnSpPr>
          <p:cNvPr id="658" name="Google Shape;658;p76"/>
          <p:cNvCxnSpPr>
            <a:stCxn id="657" idx="2"/>
          </p:cNvCxnSpPr>
          <p:nvPr/>
        </p:nvCxnSpPr>
        <p:spPr>
          <a:xfrm flipH="1">
            <a:off x="1659825" y="1953950"/>
            <a:ext cx="3009600" cy="1654500"/>
          </a:xfrm>
          <a:prstGeom prst="straightConnector1">
            <a:avLst/>
          </a:prstGeom>
          <a:noFill/>
          <a:ln cap="flat" cmpd="sng" w="38100">
            <a:solidFill>
              <a:srgbClr val="149CE6"/>
            </a:solidFill>
            <a:prstDash val="solid"/>
            <a:round/>
            <a:headEnd len="med" w="med" type="none"/>
            <a:tailEnd len="med" w="med" type="triangle"/>
          </a:ln>
        </p:spPr>
      </p:cxnSp>
      <p:cxnSp>
        <p:nvCxnSpPr>
          <p:cNvPr id="659" name="Google Shape;659;p76"/>
          <p:cNvCxnSpPr>
            <a:stCxn id="657" idx="2"/>
          </p:cNvCxnSpPr>
          <p:nvPr/>
        </p:nvCxnSpPr>
        <p:spPr>
          <a:xfrm flipH="1">
            <a:off x="2597925" y="1953950"/>
            <a:ext cx="2071500" cy="1647900"/>
          </a:xfrm>
          <a:prstGeom prst="straightConnector1">
            <a:avLst/>
          </a:prstGeom>
          <a:noFill/>
          <a:ln cap="flat" cmpd="sng" w="38100">
            <a:solidFill>
              <a:srgbClr val="149CE6"/>
            </a:solidFill>
            <a:prstDash val="solid"/>
            <a:round/>
            <a:headEnd len="med" w="med" type="none"/>
            <a:tailEnd len="med" w="med" type="triangle"/>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7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Poll - ⭐⭐</a:t>
            </a:r>
            <a:endParaRPr/>
          </a:p>
        </p:txBody>
      </p:sp>
      <p:pic>
        <p:nvPicPr>
          <p:cNvPr id="665" name="Google Shape;665;p77"/>
          <p:cNvPicPr preferRelativeResize="0"/>
          <p:nvPr/>
        </p:nvPicPr>
        <p:blipFill rotWithShape="1">
          <a:blip r:embed="rId3">
            <a:alphaModFix/>
          </a:blip>
          <a:srcRect b="0" l="0" r="0" t="0"/>
          <a:stretch/>
        </p:blipFill>
        <p:spPr>
          <a:xfrm>
            <a:off x="4822660" y="1017725"/>
            <a:ext cx="3005262" cy="3820976"/>
          </a:xfrm>
          <a:prstGeom prst="rect">
            <a:avLst/>
          </a:prstGeom>
          <a:noFill/>
          <a:ln>
            <a:noFill/>
          </a:ln>
        </p:spPr>
      </p:pic>
      <p:pic>
        <p:nvPicPr>
          <p:cNvPr id="666" name="Google Shape;666;p77"/>
          <p:cNvPicPr preferRelativeResize="0"/>
          <p:nvPr/>
        </p:nvPicPr>
        <p:blipFill>
          <a:blip r:embed="rId4">
            <a:alphaModFix/>
          </a:blip>
          <a:stretch>
            <a:fillRect/>
          </a:stretch>
        </p:blipFill>
        <p:spPr>
          <a:xfrm>
            <a:off x="1384850" y="1017724"/>
            <a:ext cx="2552626" cy="382097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7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Poll - ⭐⭐</a:t>
            </a:r>
            <a:endParaRPr/>
          </a:p>
        </p:txBody>
      </p:sp>
      <p:pic>
        <p:nvPicPr>
          <p:cNvPr id="672" name="Google Shape;672;p78"/>
          <p:cNvPicPr preferRelativeResize="0"/>
          <p:nvPr/>
        </p:nvPicPr>
        <p:blipFill rotWithShape="1">
          <a:blip r:embed="rId3">
            <a:alphaModFix/>
          </a:blip>
          <a:srcRect b="0" l="0" r="0" t="0"/>
          <a:stretch/>
        </p:blipFill>
        <p:spPr>
          <a:xfrm>
            <a:off x="1937688" y="1017725"/>
            <a:ext cx="5268631" cy="38209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79"/>
          <p:cNvSpPr txBox="1"/>
          <p:nvPr>
            <p:ph type="title"/>
          </p:nvPr>
        </p:nvSpPr>
        <p:spPr>
          <a:xfrm>
            <a:off x="0" y="0"/>
            <a:ext cx="8520600" cy="841800"/>
          </a:xfrm>
          <a:prstGeom prst="rect">
            <a:avLst/>
          </a:prstGeom>
          <a:noFill/>
          <a:ln>
            <a:noFill/>
          </a:ln>
        </p:spPr>
        <p:txBody>
          <a:bodyPr anchorCtr="0" anchor="ctr" bIns="91425" lIns="91425" spcFirstLastPara="1" rIns="91425" wrap="square" tIns="91425">
            <a:normAutofit/>
          </a:bodyPr>
          <a:lstStyle/>
          <a:p>
            <a:pPr indent="457200" lvl="0" marL="0" rtl="0" algn="l">
              <a:lnSpc>
                <a:spcPct val="100000"/>
              </a:lnSpc>
              <a:spcBef>
                <a:spcPts val="0"/>
              </a:spcBef>
              <a:spcAft>
                <a:spcPts val="0"/>
              </a:spcAft>
              <a:buSzPts val="3600"/>
              <a:buNone/>
            </a:pPr>
            <a:r>
              <a:rPr lang="nl"/>
              <a:t>Poll - ⭐⭐⭐</a:t>
            </a:r>
            <a:endParaRPr/>
          </a:p>
        </p:txBody>
      </p:sp>
      <p:pic>
        <p:nvPicPr>
          <p:cNvPr id="678" name="Google Shape;678;p79"/>
          <p:cNvPicPr preferRelativeResize="0"/>
          <p:nvPr/>
        </p:nvPicPr>
        <p:blipFill>
          <a:blip r:embed="rId3">
            <a:alphaModFix/>
          </a:blip>
          <a:stretch>
            <a:fillRect/>
          </a:stretch>
        </p:blipFill>
        <p:spPr>
          <a:xfrm>
            <a:off x="6480000" y="720000"/>
            <a:ext cx="1846050" cy="1846050"/>
          </a:xfrm>
          <a:prstGeom prst="rect">
            <a:avLst/>
          </a:prstGeom>
          <a:noFill/>
          <a:ln>
            <a:noFill/>
          </a:ln>
        </p:spPr>
      </p:pic>
      <p:pic>
        <p:nvPicPr>
          <p:cNvPr id="679" name="Google Shape;679;p79"/>
          <p:cNvPicPr preferRelativeResize="0"/>
          <p:nvPr/>
        </p:nvPicPr>
        <p:blipFill rotWithShape="1">
          <a:blip r:embed="rId4">
            <a:alphaModFix/>
          </a:blip>
          <a:srcRect b="0" l="0" r="0" t="0"/>
          <a:stretch/>
        </p:blipFill>
        <p:spPr>
          <a:xfrm>
            <a:off x="6479625" y="2880000"/>
            <a:ext cx="1846801" cy="1846801"/>
          </a:xfrm>
          <a:prstGeom prst="rect">
            <a:avLst/>
          </a:prstGeom>
          <a:noFill/>
          <a:ln>
            <a:noFill/>
          </a:ln>
        </p:spPr>
      </p:pic>
      <p:pic>
        <p:nvPicPr>
          <p:cNvPr id="680" name="Google Shape;680;p79"/>
          <p:cNvPicPr preferRelativeResize="0"/>
          <p:nvPr/>
        </p:nvPicPr>
        <p:blipFill>
          <a:blip r:embed="rId5">
            <a:alphaModFix/>
          </a:blip>
          <a:stretch>
            <a:fillRect/>
          </a:stretch>
        </p:blipFill>
        <p:spPr>
          <a:xfrm>
            <a:off x="257350" y="841800"/>
            <a:ext cx="4040211" cy="3996901"/>
          </a:xfrm>
          <a:prstGeom prst="rect">
            <a:avLst/>
          </a:prstGeom>
          <a:noFill/>
          <a:ln>
            <a:noFill/>
          </a:ln>
        </p:spPr>
      </p:pic>
      <p:sp>
        <p:nvSpPr>
          <p:cNvPr id="681" name="Google Shape;681;p79"/>
          <p:cNvSpPr txBox="1"/>
          <p:nvPr/>
        </p:nvSpPr>
        <p:spPr>
          <a:xfrm>
            <a:off x="3408100" y="1574525"/>
            <a:ext cx="2916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l"/>
              <a:t>Deel je mening over de reclame!</a:t>
            </a:r>
            <a:endParaRPr/>
          </a:p>
          <a:p>
            <a:pPr indent="0" lvl="0" marL="0" rtl="0" algn="ctr">
              <a:spcBef>
                <a:spcPts val="0"/>
              </a:spcBef>
              <a:spcAft>
                <a:spcPts val="0"/>
              </a:spcAft>
              <a:buNone/>
            </a:pPr>
            <a:r>
              <a:rPr lang="nl">
                <a:solidFill>
                  <a:srgbClr val="666666"/>
                </a:solidFill>
              </a:rPr>
              <a:t>(niet over het product)</a:t>
            </a:r>
            <a:endParaRPr>
              <a:solidFill>
                <a:srgbClr val="666666"/>
              </a:solidFill>
            </a:endParaRPr>
          </a:p>
        </p:txBody>
      </p:sp>
      <p:cxnSp>
        <p:nvCxnSpPr>
          <p:cNvPr id="682" name="Google Shape;682;p79"/>
          <p:cNvCxnSpPr>
            <a:stCxn id="681" idx="2"/>
          </p:cNvCxnSpPr>
          <p:nvPr/>
        </p:nvCxnSpPr>
        <p:spPr>
          <a:xfrm flipH="1">
            <a:off x="1830550" y="2190125"/>
            <a:ext cx="3035700" cy="959100"/>
          </a:xfrm>
          <a:prstGeom prst="straightConnector1">
            <a:avLst/>
          </a:prstGeom>
          <a:noFill/>
          <a:ln cap="flat" cmpd="sng" w="38100">
            <a:solidFill>
              <a:srgbClr val="149CE6"/>
            </a:solidFill>
            <a:prstDash val="solid"/>
            <a:round/>
            <a:headEnd len="med" w="med" type="none"/>
            <a:tailEnd len="med" w="med" type="triangle"/>
          </a:ln>
        </p:spPr>
      </p:cxnSp>
      <p:cxnSp>
        <p:nvCxnSpPr>
          <p:cNvPr id="683" name="Google Shape;683;p79"/>
          <p:cNvCxnSpPr>
            <a:stCxn id="681" idx="2"/>
          </p:cNvCxnSpPr>
          <p:nvPr/>
        </p:nvCxnSpPr>
        <p:spPr>
          <a:xfrm flipH="1">
            <a:off x="3031150" y="2190125"/>
            <a:ext cx="1835100" cy="1024500"/>
          </a:xfrm>
          <a:prstGeom prst="straightConnector1">
            <a:avLst/>
          </a:prstGeom>
          <a:noFill/>
          <a:ln cap="flat" cmpd="sng" w="38100">
            <a:solidFill>
              <a:srgbClr val="149CE6"/>
            </a:solidFill>
            <a:prstDash val="solid"/>
            <a:round/>
            <a:headEnd len="med" w="med" type="none"/>
            <a:tailEnd len="med" w="med" type="triangle"/>
          </a:ln>
        </p:spPr>
      </p:cxn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Poll - ⭐⭐⭐</a:t>
            </a:r>
            <a:endParaRPr/>
          </a:p>
        </p:txBody>
      </p:sp>
      <p:pic>
        <p:nvPicPr>
          <p:cNvPr id="689" name="Google Shape;689;p80"/>
          <p:cNvPicPr preferRelativeResize="0"/>
          <p:nvPr/>
        </p:nvPicPr>
        <p:blipFill rotWithShape="1">
          <a:blip r:embed="rId3">
            <a:alphaModFix/>
          </a:blip>
          <a:srcRect b="0" l="0" r="0" t="0"/>
          <a:stretch/>
        </p:blipFill>
        <p:spPr>
          <a:xfrm>
            <a:off x="642775" y="1307675"/>
            <a:ext cx="3519399" cy="2343075"/>
          </a:xfrm>
          <a:prstGeom prst="rect">
            <a:avLst/>
          </a:prstGeom>
          <a:noFill/>
          <a:ln>
            <a:noFill/>
          </a:ln>
        </p:spPr>
      </p:pic>
      <p:pic>
        <p:nvPicPr>
          <p:cNvPr id="690" name="Google Shape;690;p80"/>
          <p:cNvPicPr preferRelativeResize="0"/>
          <p:nvPr/>
        </p:nvPicPr>
        <p:blipFill rotWithShape="1">
          <a:blip r:embed="rId4">
            <a:alphaModFix/>
          </a:blip>
          <a:srcRect b="0" l="0" r="0" t="0"/>
          <a:stretch/>
        </p:blipFill>
        <p:spPr>
          <a:xfrm>
            <a:off x="4572000" y="1328799"/>
            <a:ext cx="4090374" cy="23008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8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Poll - ⭐⭐⭐</a:t>
            </a:r>
            <a:endParaRPr/>
          </a:p>
        </p:txBody>
      </p:sp>
      <p:pic>
        <p:nvPicPr>
          <p:cNvPr id="696" name="Google Shape;696;p81"/>
          <p:cNvPicPr preferRelativeResize="0"/>
          <p:nvPr/>
        </p:nvPicPr>
        <p:blipFill rotWithShape="1">
          <a:blip r:embed="rId3">
            <a:alphaModFix/>
          </a:blip>
          <a:srcRect b="0" l="0" r="0" t="0"/>
          <a:stretch/>
        </p:blipFill>
        <p:spPr>
          <a:xfrm>
            <a:off x="4667227" y="1543150"/>
            <a:ext cx="4314151" cy="2413435"/>
          </a:xfrm>
          <a:prstGeom prst="rect">
            <a:avLst/>
          </a:prstGeom>
          <a:noFill/>
          <a:ln>
            <a:noFill/>
          </a:ln>
        </p:spPr>
      </p:pic>
      <p:pic>
        <p:nvPicPr>
          <p:cNvPr id="697" name="Google Shape;697;p81"/>
          <p:cNvPicPr preferRelativeResize="0"/>
          <p:nvPr/>
        </p:nvPicPr>
        <p:blipFill rotWithShape="1">
          <a:blip r:embed="rId4">
            <a:alphaModFix/>
          </a:blip>
          <a:srcRect b="0" l="0" r="0" t="0"/>
          <a:stretch/>
        </p:blipFill>
        <p:spPr>
          <a:xfrm>
            <a:off x="198775" y="1536513"/>
            <a:ext cx="4314150" cy="24267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id="702" name="Google Shape;702;p82"/>
          <p:cNvPicPr preferRelativeResize="0"/>
          <p:nvPr/>
        </p:nvPicPr>
        <p:blipFill>
          <a:blip r:embed="rId3">
            <a:alphaModFix/>
          </a:blip>
          <a:stretch>
            <a:fillRect/>
          </a:stretch>
        </p:blipFill>
        <p:spPr>
          <a:xfrm>
            <a:off x="1058813" y="708938"/>
            <a:ext cx="7026374" cy="3725625"/>
          </a:xfrm>
          <a:prstGeom prst="rect">
            <a:avLst/>
          </a:prstGeom>
          <a:noFill/>
          <a:ln>
            <a:noFill/>
          </a:ln>
          <a:effectLst>
            <a:outerShdw blurRad="271463" rotWithShape="0" algn="bl" dir="2820000" dist="104775">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Rad van fortuin - ⭐⭐</a:t>
            </a:r>
            <a:endParaRPr/>
          </a:p>
        </p:txBody>
      </p:sp>
      <p:sp>
        <p:nvSpPr>
          <p:cNvPr id="110" name="Google Shape;110;p20"/>
          <p:cNvSpPr txBox="1"/>
          <p:nvPr/>
        </p:nvSpPr>
        <p:spPr>
          <a:xfrm>
            <a:off x="2820250" y="154057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Ketnet</a:t>
            </a:r>
            <a:endParaRPr b="0" i="0" sz="2000" u="none" cap="none" strike="noStrike">
              <a:solidFill>
                <a:srgbClr val="000000"/>
              </a:solidFill>
              <a:latin typeface="Arial"/>
              <a:ea typeface="Arial"/>
              <a:cs typeface="Arial"/>
              <a:sym typeface="Arial"/>
            </a:endParaRPr>
          </a:p>
        </p:txBody>
      </p:sp>
      <p:sp>
        <p:nvSpPr>
          <p:cNvPr id="111" name="Google Shape;111;p20"/>
          <p:cNvSpPr txBox="1"/>
          <p:nvPr/>
        </p:nvSpPr>
        <p:spPr>
          <a:xfrm>
            <a:off x="2820250" y="361322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Ola</a:t>
            </a:r>
            <a:endParaRPr b="0" i="0" sz="2000" u="none" cap="none" strike="noStrike">
              <a:solidFill>
                <a:srgbClr val="000000"/>
              </a:solidFill>
              <a:latin typeface="Arial"/>
              <a:ea typeface="Arial"/>
              <a:cs typeface="Arial"/>
              <a:sym typeface="Arial"/>
            </a:endParaRPr>
          </a:p>
        </p:txBody>
      </p:sp>
      <p:sp>
        <p:nvSpPr>
          <p:cNvPr id="112" name="Google Shape;112;p20"/>
          <p:cNvSpPr txBox="1"/>
          <p:nvPr/>
        </p:nvSpPr>
        <p:spPr>
          <a:xfrm>
            <a:off x="7108300" y="1674875"/>
            <a:ext cx="1476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McDonalds</a:t>
            </a:r>
            <a:endParaRPr b="0" i="0" sz="2000" u="none" cap="none" strike="noStrike">
              <a:solidFill>
                <a:srgbClr val="000000"/>
              </a:solidFill>
              <a:latin typeface="Arial"/>
              <a:ea typeface="Arial"/>
              <a:cs typeface="Arial"/>
              <a:sym typeface="Arial"/>
            </a:endParaRPr>
          </a:p>
        </p:txBody>
      </p:sp>
      <p:sp>
        <p:nvSpPr>
          <p:cNvPr id="113" name="Google Shape;113;p20"/>
          <p:cNvSpPr txBox="1"/>
          <p:nvPr/>
        </p:nvSpPr>
        <p:spPr>
          <a:xfrm>
            <a:off x="7403675" y="361322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nl" sz="2000" u="none" cap="none" strike="noStrike">
                <a:solidFill>
                  <a:srgbClr val="000000"/>
                </a:solidFill>
                <a:latin typeface="Arial"/>
                <a:ea typeface="Arial"/>
                <a:cs typeface="Arial"/>
                <a:sym typeface="Arial"/>
              </a:rPr>
              <a:t>TikTok</a:t>
            </a:r>
            <a:endParaRPr b="0" i="0" sz="2000" u="none" cap="none" strike="noStrike">
              <a:solidFill>
                <a:srgbClr val="000000"/>
              </a:solidFill>
              <a:latin typeface="Arial"/>
              <a:ea typeface="Arial"/>
              <a:cs typeface="Arial"/>
              <a:sym typeface="Arial"/>
            </a:endParaRPr>
          </a:p>
        </p:txBody>
      </p:sp>
      <p:pic>
        <p:nvPicPr>
          <p:cNvPr id="114" name="Google Shape;114;p20"/>
          <p:cNvPicPr preferRelativeResize="0"/>
          <p:nvPr/>
        </p:nvPicPr>
        <p:blipFill rotWithShape="1">
          <a:blip r:embed="rId3">
            <a:alphaModFix/>
          </a:blip>
          <a:srcRect b="30050" l="18001" r="18590" t="0"/>
          <a:stretch/>
        </p:blipFill>
        <p:spPr>
          <a:xfrm>
            <a:off x="750224" y="1017725"/>
            <a:ext cx="1393530" cy="1705300"/>
          </a:xfrm>
          <a:prstGeom prst="rect">
            <a:avLst/>
          </a:prstGeom>
          <a:noFill/>
          <a:ln>
            <a:noFill/>
          </a:ln>
        </p:spPr>
      </p:pic>
      <p:pic>
        <p:nvPicPr>
          <p:cNvPr id="115" name="Google Shape;115;p20"/>
          <p:cNvPicPr preferRelativeResize="0"/>
          <p:nvPr/>
        </p:nvPicPr>
        <p:blipFill rotWithShape="1">
          <a:blip r:embed="rId4">
            <a:alphaModFix/>
          </a:blip>
          <a:srcRect b="0" l="0" r="0" t="0"/>
          <a:stretch/>
        </p:blipFill>
        <p:spPr>
          <a:xfrm>
            <a:off x="152400" y="2875425"/>
            <a:ext cx="2515450" cy="1886588"/>
          </a:xfrm>
          <a:prstGeom prst="rect">
            <a:avLst/>
          </a:prstGeom>
          <a:noFill/>
          <a:ln>
            <a:noFill/>
          </a:ln>
        </p:spPr>
      </p:pic>
      <p:pic>
        <p:nvPicPr>
          <p:cNvPr id="116" name="Google Shape;116;p20"/>
          <p:cNvPicPr preferRelativeResize="0"/>
          <p:nvPr/>
        </p:nvPicPr>
        <p:blipFill rotWithShape="1">
          <a:blip r:embed="rId5">
            <a:alphaModFix/>
          </a:blip>
          <a:srcRect b="9480" l="80571" r="3394" t="56028"/>
          <a:stretch/>
        </p:blipFill>
        <p:spPr>
          <a:xfrm>
            <a:off x="4915350" y="1305763"/>
            <a:ext cx="2029723" cy="1411925"/>
          </a:xfrm>
          <a:prstGeom prst="rect">
            <a:avLst/>
          </a:prstGeom>
          <a:noFill/>
          <a:ln>
            <a:noFill/>
          </a:ln>
        </p:spPr>
      </p:pic>
      <p:pic>
        <p:nvPicPr>
          <p:cNvPr id="117" name="Google Shape;117;p20"/>
          <p:cNvPicPr preferRelativeResize="0"/>
          <p:nvPr/>
        </p:nvPicPr>
        <p:blipFill rotWithShape="1">
          <a:blip r:embed="rId6">
            <a:alphaModFix/>
          </a:blip>
          <a:srcRect b="0" l="0" r="0" t="0"/>
          <a:stretch/>
        </p:blipFill>
        <p:spPr>
          <a:xfrm>
            <a:off x="5233451" y="3005721"/>
            <a:ext cx="1393525" cy="162601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6" name="Shape 706"/>
        <p:cNvGrpSpPr/>
        <p:nvPr/>
      </p:nvGrpSpPr>
      <p:grpSpPr>
        <a:xfrm>
          <a:off x="0" y="0"/>
          <a:ext cx="0" cy="0"/>
          <a:chOff x="0" y="0"/>
          <a:chExt cx="0" cy="0"/>
        </a:xfrm>
      </p:grpSpPr>
      <p:sp>
        <p:nvSpPr>
          <p:cNvPr id="707" name="Google Shape;707;p8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nl"/>
              <a:t>Quiz: hoeveel hebben we bijgeleerd over reclame?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1" name="Shape 711"/>
        <p:cNvGrpSpPr/>
        <p:nvPr/>
      </p:nvGrpSpPr>
      <p:grpSpPr>
        <a:xfrm>
          <a:off x="0" y="0"/>
          <a:ext cx="0" cy="0"/>
          <a:chOff x="0" y="0"/>
          <a:chExt cx="0" cy="0"/>
        </a:xfrm>
      </p:grpSpPr>
      <p:sp>
        <p:nvSpPr>
          <p:cNvPr id="712" name="Google Shape;712;p8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nl"/>
              <a:t>Quiz -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6" name="Shape 716"/>
        <p:cNvGrpSpPr/>
        <p:nvPr/>
      </p:nvGrpSpPr>
      <p:grpSpPr>
        <a:xfrm>
          <a:off x="0" y="0"/>
          <a:ext cx="0" cy="0"/>
          <a:chOff x="0" y="0"/>
          <a:chExt cx="0" cy="0"/>
        </a:xfrm>
      </p:grpSpPr>
      <p:sp>
        <p:nvSpPr>
          <p:cNvPr id="717" name="Google Shape;717;p8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718" name="Google Shape;718;p8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nl">
                <a:solidFill>
                  <a:schemeClr val="dk1"/>
                </a:solidFill>
              </a:rPr>
              <a:t>Wat is het juiste logo van Colruyt?</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719" name="Google Shape;719;p85"/>
          <p:cNvPicPr preferRelativeResize="0"/>
          <p:nvPr/>
        </p:nvPicPr>
        <p:blipFill rotWithShape="1">
          <a:blip r:embed="rId3">
            <a:alphaModFix/>
          </a:blip>
          <a:srcRect b="0" l="0" r="0" t="0"/>
          <a:stretch/>
        </p:blipFill>
        <p:spPr>
          <a:xfrm>
            <a:off x="1336172" y="2005097"/>
            <a:ext cx="6471654" cy="19971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3" name="Shape 723"/>
        <p:cNvGrpSpPr/>
        <p:nvPr/>
      </p:nvGrpSpPr>
      <p:grpSpPr>
        <a:xfrm>
          <a:off x="0" y="0"/>
          <a:ext cx="0" cy="0"/>
          <a:chOff x="0" y="0"/>
          <a:chExt cx="0" cy="0"/>
        </a:xfrm>
      </p:grpSpPr>
      <p:sp>
        <p:nvSpPr>
          <p:cNvPr id="724" name="Google Shape;724;p8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725" name="Google Shape;725;p8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nl">
                <a:solidFill>
                  <a:schemeClr val="dk1"/>
                </a:solidFill>
              </a:rPr>
              <a:t>Waarom is een goed logo belangrijk voor een merk?</a:t>
            </a:r>
            <a:endParaRPr>
              <a:solidFill>
                <a:schemeClr val="dk1"/>
              </a:solidFill>
            </a:endParaRPr>
          </a:p>
          <a:p>
            <a:pPr indent="-342900" lvl="0" marL="457200" rtl="0" algn="l">
              <a:lnSpc>
                <a:spcPct val="115000"/>
              </a:lnSpc>
              <a:spcBef>
                <a:spcPts val="1200"/>
              </a:spcBef>
              <a:spcAft>
                <a:spcPts val="0"/>
              </a:spcAft>
              <a:buClr>
                <a:srgbClr val="38761D"/>
              </a:buClr>
              <a:buSzPts val="1800"/>
              <a:buChar char="●"/>
            </a:pPr>
            <a:r>
              <a:rPr lang="nl">
                <a:solidFill>
                  <a:srgbClr val="38761D"/>
                </a:solidFill>
              </a:rPr>
              <a:t>Mensen onthouden een goed logo makkelijk en beter</a:t>
            </a:r>
            <a:endParaRPr>
              <a:solidFill>
                <a:srgbClr val="38761D"/>
              </a:solidFill>
            </a:endParaRPr>
          </a:p>
          <a:p>
            <a:pPr indent="-342900" lvl="0" marL="457200" rtl="0" algn="l">
              <a:lnSpc>
                <a:spcPct val="115000"/>
              </a:lnSpc>
              <a:spcBef>
                <a:spcPts val="0"/>
              </a:spcBef>
              <a:spcAft>
                <a:spcPts val="0"/>
              </a:spcAft>
              <a:buClr>
                <a:srgbClr val="FF0000"/>
              </a:buClr>
              <a:buSzPts val="1800"/>
              <a:buChar char="●"/>
            </a:pPr>
            <a:r>
              <a:rPr lang="nl">
                <a:solidFill>
                  <a:srgbClr val="FF0000"/>
                </a:solidFill>
              </a:rPr>
              <a:t>Een goed logo betekent dat het een goed product is.</a:t>
            </a:r>
            <a:endParaRPr>
              <a:solidFill>
                <a:srgbClr val="FF0000"/>
              </a:solidFill>
            </a:endParaRPr>
          </a:p>
          <a:p>
            <a:pPr indent="-342900" lvl="0" marL="457200" rtl="0" algn="l">
              <a:lnSpc>
                <a:spcPct val="115000"/>
              </a:lnSpc>
              <a:spcBef>
                <a:spcPts val="0"/>
              </a:spcBef>
              <a:spcAft>
                <a:spcPts val="0"/>
              </a:spcAft>
              <a:buClr>
                <a:srgbClr val="38761D"/>
              </a:buClr>
              <a:buSzPts val="1800"/>
              <a:buChar char="●"/>
            </a:pPr>
            <a:r>
              <a:rPr lang="nl">
                <a:solidFill>
                  <a:srgbClr val="38761D"/>
                </a:solidFill>
              </a:rPr>
              <a:t>Een goed logo helpt het product te verkopen.</a:t>
            </a:r>
            <a:endParaRPr>
              <a:solidFill>
                <a:srgbClr val="38761D"/>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9" name="Shape 729"/>
        <p:cNvGrpSpPr/>
        <p:nvPr/>
      </p:nvGrpSpPr>
      <p:grpSpPr>
        <a:xfrm>
          <a:off x="0" y="0"/>
          <a:ext cx="0" cy="0"/>
          <a:chOff x="0" y="0"/>
          <a:chExt cx="0" cy="0"/>
        </a:xfrm>
      </p:grpSpPr>
      <p:sp>
        <p:nvSpPr>
          <p:cNvPr id="730" name="Google Shape;730;p8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731" name="Google Shape;731;p8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nl">
                <a:solidFill>
                  <a:schemeClr val="dk1"/>
                </a:solidFill>
              </a:rPr>
              <a:t>Welk slim trucje gebruiken reclamemakers in dit voorbeeld?</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732" name="Google Shape;732;p87"/>
          <p:cNvPicPr preferRelativeResize="0"/>
          <p:nvPr/>
        </p:nvPicPr>
        <p:blipFill rotWithShape="1">
          <a:blip r:embed="rId3">
            <a:alphaModFix/>
          </a:blip>
          <a:srcRect b="0" l="0" r="0" t="0"/>
          <a:stretch/>
        </p:blipFill>
        <p:spPr>
          <a:xfrm>
            <a:off x="366378" y="1751325"/>
            <a:ext cx="5478868" cy="2743025"/>
          </a:xfrm>
          <a:prstGeom prst="rect">
            <a:avLst/>
          </a:prstGeom>
          <a:noFill/>
          <a:ln>
            <a:noFill/>
          </a:ln>
        </p:spPr>
      </p:pic>
      <p:sp>
        <p:nvSpPr>
          <p:cNvPr id="733" name="Google Shape;733;p87"/>
          <p:cNvSpPr txBox="1"/>
          <p:nvPr/>
        </p:nvSpPr>
        <p:spPr>
          <a:xfrm>
            <a:off x="5845250" y="2552875"/>
            <a:ext cx="32301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nl" sz="1600" u="none" cap="none" strike="noStrike">
                <a:solidFill>
                  <a:srgbClr val="000000"/>
                </a:solidFill>
                <a:latin typeface="Arial"/>
                <a:ea typeface="Arial"/>
                <a:cs typeface="Arial"/>
                <a:sym typeface="Arial"/>
              </a:rPr>
              <a:t>Schattig</a:t>
            </a:r>
            <a:r>
              <a:rPr b="0" i="0" lang="nl"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nl" sz="1600" u="none" cap="none" strike="noStrike">
                <a:solidFill>
                  <a:srgbClr val="000000"/>
                </a:solidFill>
                <a:latin typeface="Arial"/>
                <a:ea typeface="Arial"/>
                <a:cs typeface="Arial"/>
                <a:sym typeface="Arial"/>
              </a:rPr>
              <a:t>(reclame die je schattig vindt)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7" name="Shape 737"/>
        <p:cNvGrpSpPr/>
        <p:nvPr/>
      </p:nvGrpSpPr>
      <p:grpSpPr>
        <a:xfrm>
          <a:off x="0" y="0"/>
          <a:ext cx="0" cy="0"/>
          <a:chOff x="0" y="0"/>
          <a:chExt cx="0" cy="0"/>
        </a:xfrm>
      </p:grpSpPr>
      <p:sp>
        <p:nvSpPr>
          <p:cNvPr id="738" name="Google Shape;738;p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739" name="Google Shape;739;p8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nl">
                <a:solidFill>
                  <a:schemeClr val="dk1"/>
                </a:solidFill>
              </a:rPr>
              <a:t>Waar zie jij een voorbeeld van reclame? Duid het aan!</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740" name="Google Shape;740;p88"/>
          <p:cNvPicPr preferRelativeResize="0"/>
          <p:nvPr/>
        </p:nvPicPr>
        <p:blipFill rotWithShape="1">
          <a:blip r:embed="rId3">
            <a:alphaModFix/>
          </a:blip>
          <a:srcRect b="0" l="0" r="0" t="0"/>
          <a:stretch/>
        </p:blipFill>
        <p:spPr>
          <a:xfrm>
            <a:off x="1813913" y="1647750"/>
            <a:ext cx="5640426" cy="3172724"/>
          </a:xfrm>
          <a:prstGeom prst="rect">
            <a:avLst/>
          </a:prstGeom>
          <a:noFill/>
          <a:ln>
            <a:noFill/>
          </a:ln>
        </p:spPr>
      </p:pic>
      <p:sp>
        <p:nvSpPr>
          <p:cNvPr id="741" name="Google Shape;741;p88"/>
          <p:cNvSpPr/>
          <p:nvPr/>
        </p:nvSpPr>
        <p:spPr>
          <a:xfrm>
            <a:off x="2435100" y="1987825"/>
            <a:ext cx="2062500" cy="1528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5" name="Shape 745"/>
        <p:cNvGrpSpPr/>
        <p:nvPr/>
      </p:nvGrpSpPr>
      <p:grpSpPr>
        <a:xfrm>
          <a:off x="0" y="0"/>
          <a:ext cx="0" cy="0"/>
          <a:chOff x="0" y="0"/>
          <a:chExt cx="0" cy="0"/>
        </a:xfrm>
      </p:grpSpPr>
      <p:sp>
        <p:nvSpPr>
          <p:cNvPr id="746" name="Google Shape;746;p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747" name="Google Shape;747;p8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nl">
                <a:solidFill>
                  <a:schemeClr val="dk1"/>
                </a:solidFill>
              </a:rPr>
              <a:t>Wat is het juiste logo van Telenet?</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748" name="Google Shape;748;p89"/>
          <p:cNvPicPr preferRelativeResize="0"/>
          <p:nvPr/>
        </p:nvPicPr>
        <p:blipFill rotWithShape="1">
          <a:blip r:embed="rId3">
            <a:alphaModFix/>
          </a:blip>
          <a:srcRect b="0" l="0" r="0" t="0"/>
          <a:stretch/>
        </p:blipFill>
        <p:spPr>
          <a:xfrm>
            <a:off x="3087380" y="1599625"/>
            <a:ext cx="2969250" cy="29692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2" name="Shape 752"/>
        <p:cNvGrpSpPr/>
        <p:nvPr/>
      </p:nvGrpSpPr>
      <p:grpSpPr>
        <a:xfrm>
          <a:off x="0" y="0"/>
          <a:ext cx="0" cy="0"/>
          <a:chOff x="0" y="0"/>
          <a:chExt cx="0" cy="0"/>
        </a:xfrm>
      </p:grpSpPr>
      <p:sp>
        <p:nvSpPr>
          <p:cNvPr id="753" name="Google Shape;753;p9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754" name="Google Shape;754;p9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nl">
                <a:solidFill>
                  <a:schemeClr val="dk1"/>
                </a:solidFill>
              </a:rPr>
              <a:t>Welk slim trucje gebruiken reclamemakers in dit voorbeeld?</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755" name="Google Shape;755;p90"/>
          <p:cNvPicPr preferRelativeResize="0"/>
          <p:nvPr/>
        </p:nvPicPr>
        <p:blipFill rotWithShape="1">
          <a:blip r:embed="rId3">
            <a:alphaModFix/>
          </a:blip>
          <a:srcRect b="0" l="0" r="0" t="0"/>
          <a:stretch/>
        </p:blipFill>
        <p:spPr>
          <a:xfrm>
            <a:off x="1493595" y="1574525"/>
            <a:ext cx="2842683" cy="3416400"/>
          </a:xfrm>
          <a:prstGeom prst="rect">
            <a:avLst/>
          </a:prstGeom>
          <a:noFill/>
          <a:ln>
            <a:noFill/>
          </a:ln>
        </p:spPr>
      </p:pic>
      <p:sp>
        <p:nvSpPr>
          <p:cNvPr id="756" name="Google Shape;756;p90"/>
          <p:cNvSpPr txBox="1"/>
          <p:nvPr/>
        </p:nvSpPr>
        <p:spPr>
          <a:xfrm>
            <a:off x="5191425" y="2275825"/>
            <a:ext cx="32301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nl" sz="1600" u="none" cap="none" strike="noStrike">
                <a:solidFill>
                  <a:srgbClr val="000000"/>
                </a:solidFill>
                <a:latin typeface="Arial"/>
                <a:ea typeface="Arial"/>
                <a:cs typeface="Arial"/>
                <a:sym typeface="Arial"/>
              </a:rPr>
              <a:t>Grappig</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nl" sz="1600" u="none" cap="none" strike="noStrike">
                <a:solidFill>
                  <a:srgbClr val="000000"/>
                </a:solidFill>
                <a:latin typeface="Arial"/>
                <a:ea typeface="Arial"/>
                <a:cs typeface="Arial"/>
                <a:sym typeface="Arial"/>
              </a:rPr>
              <a:t>(reclame die jou doet lachen)</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nl" sz="1600" u="none" cap="none" strike="noStrike">
                <a:solidFill>
                  <a:srgbClr val="000000"/>
                </a:solidFill>
                <a:latin typeface="Arial"/>
                <a:ea typeface="Arial"/>
                <a:cs typeface="Arial"/>
                <a:sym typeface="Arial"/>
              </a:rPr>
              <a:t>Bekend figuur</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0" name="Shape 760"/>
        <p:cNvGrpSpPr/>
        <p:nvPr/>
      </p:nvGrpSpPr>
      <p:grpSpPr>
        <a:xfrm>
          <a:off x="0" y="0"/>
          <a:ext cx="0" cy="0"/>
          <a:chOff x="0" y="0"/>
          <a:chExt cx="0" cy="0"/>
        </a:xfrm>
      </p:grpSpPr>
      <p:sp>
        <p:nvSpPr>
          <p:cNvPr id="761" name="Google Shape;761;p9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762" name="Google Shape;762;p9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nl">
                <a:solidFill>
                  <a:schemeClr val="dk1"/>
                </a:solidFill>
              </a:rPr>
              <a:t>Welk logo hoort bij een andere productcategorie?</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763" name="Google Shape;763;p91"/>
          <p:cNvPicPr preferRelativeResize="0"/>
          <p:nvPr/>
        </p:nvPicPr>
        <p:blipFill rotWithShape="1">
          <a:blip r:embed="rId3">
            <a:alphaModFix/>
          </a:blip>
          <a:srcRect b="0" l="0" r="0" t="0"/>
          <a:stretch/>
        </p:blipFill>
        <p:spPr>
          <a:xfrm>
            <a:off x="212325" y="2105850"/>
            <a:ext cx="1789026" cy="1789026"/>
          </a:xfrm>
          <a:prstGeom prst="rect">
            <a:avLst/>
          </a:prstGeom>
          <a:noFill/>
          <a:ln>
            <a:noFill/>
          </a:ln>
        </p:spPr>
      </p:pic>
      <p:pic>
        <p:nvPicPr>
          <p:cNvPr id="764" name="Google Shape;764;p91"/>
          <p:cNvPicPr preferRelativeResize="0"/>
          <p:nvPr/>
        </p:nvPicPr>
        <p:blipFill rotWithShape="1">
          <a:blip r:embed="rId4">
            <a:alphaModFix/>
          </a:blip>
          <a:srcRect b="0" l="0" r="0" t="0"/>
          <a:stretch/>
        </p:blipFill>
        <p:spPr>
          <a:xfrm>
            <a:off x="1790175" y="2105850"/>
            <a:ext cx="1789026" cy="1789026"/>
          </a:xfrm>
          <a:prstGeom prst="rect">
            <a:avLst/>
          </a:prstGeom>
          <a:noFill/>
          <a:ln>
            <a:noFill/>
          </a:ln>
        </p:spPr>
      </p:pic>
      <p:pic>
        <p:nvPicPr>
          <p:cNvPr id="765" name="Google Shape;765;p91"/>
          <p:cNvPicPr preferRelativeResize="0"/>
          <p:nvPr/>
        </p:nvPicPr>
        <p:blipFill rotWithShape="1">
          <a:blip r:embed="rId5">
            <a:alphaModFix/>
          </a:blip>
          <a:srcRect b="0" l="0" r="0" t="0"/>
          <a:stretch/>
        </p:blipFill>
        <p:spPr>
          <a:xfrm>
            <a:off x="3579200" y="1966150"/>
            <a:ext cx="1789026" cy="1789026"/>
          </a:xfrm>
          <a:prstGeom prst="rect">
            <a:avLst/>
          </a:prstGeom>
          <a:noFill/>
          <a:ln>
            <a:noFill/>
          </a:ln>
        </p:spPr>
      </p:pic>
      <p:pic>
        <p:nvPicPr>
          <p:cNvPr id="766" name="Google Shape;766;p91"/>
          <p:cNvPicPr preferRelativeResize="0"/>
          <p:nvPr/>
        </p:nvPicPr>
        <p:blipFill rotWithShape="1">
          <a:blip r:embed="rId6">
            <a:alphaModFix/>
          </a:blip>
          <a:srcRect b="0" l="0" r="0" t="0"/>
          <a:stretch/>
        </p:blipFill>
        <p:spPr>
          <a:xfrm>
            <a:off x="5231575" y="2105850"/>
            <a:ext cx="1789026" cy="1789026"/>
          </a:xfrm>
          <a:prstGeom prst="rect">
            <a:avLst/>
          </a:prstGeom>
          <a:noFill/>
          <a:ln>
            <a:noFill/>
          </a:ln>
        </p:spPr>
      </p:pic>
      <p:pic>
        <p:nvPicPr>
          <p:cNvPr id="767" name="Google Shape;767;p91"/>
          <p:cNvPicPr preferRelativeResize="0"/>
          <p:nvPr/>
        </p:nvPicPr>
        <p:blipFill rotWithShape="1">
          <a:blip r:embed="rId7">
            <a:alphaModFix/>
          </a:blip>
          <a:srcRect b="0" l="0" r="0" t="0"/>
          <a:stretch/>
        </p:blipFill>
        <p:spPr>
          <a:xfrm>
            <a:off x="7020600" y="2105850"/>
            <a:ext cx="1789026" cy="178902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1" name="Shape 771"/>
        <p:cNvGrpSpPr/>
        <p:nvPr/>
      </p:nvGrpSpPr>
      <p:grpSpPr>
        <a:xfrm>
          <a:off x="0" y="0"/>
          <a:ext cx="0" cy="0"/>
          <a:chOff x="0" y="0"/>
          <a:chExt cx="0" cy="0"/>
        </a:xfrm>
      </p:grpSpPr>
      <p:sp>
        <p:nvSpPr>
          <p:cNvPr id="772" name="Google Shape;772;p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773" name="Google Shape;773;p9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nl">
                <a:solidFill>
                  <a:schemeClr val="dk1"/>
                </a:solidFill>
              </a:rPr>
              <a:t>Vind jij ergens een logo terug? Duid het aan!</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774" name="Google Shape;774;p92"/>
          <p:cNvPicPr preferRelativeResize="0"/>
          <p:nvPr/>
        </p:nvPicPr>
        <p:blipFill rotWithShape="1">
          <a:blip r:embed="rId3">
            <a:alphaModFix/>
          </a:blip>
          <a:srcRect b="0" l="0" r="0" t="0"/>
          <a:stretch/>
        </p:blipFill>
        <p:spPr>
          <a:xfrm>
            <a:off x="2373845" y="1649375"/>
            <a:ext cx="4396301" cy="3183526"/>
          </a:xfrm>
          <a:prstGeom prst="rect">
            <a:avLst/>
          </a:prstGeom>
          <a:noFill/>
          <a:ln>
            <a:noFill/>
          </a:ln>
        </p:spPr>
      </p:pic>
      <p:sp>
        <p:nvSpPr>
          <p:cNvPr id="775" name="Google Shape;775;p92"/>
          <p:cNvSpPr/>
          <p:nvPr/>
        </p:nvSpPr>
        <p:spPr>
          <a:xfrm>
            <a:off x="3540800" y="3342025"/>
            <a:ext cx="633600" cy="572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Rad van fortuin - ⭐⭐</a:t>
            </a:r>
            <a:endParaRPr/>
          </a:p>
        </p:txBody>
      </p:sp>
      <p:sp>
        <p:nvSpPr>
          <p:cNvPr id="123" name="Google Shape;123;p21"/>
          <p:cNvSpPr txBox="1"/>
          <p:nvPr/>
        </p:nvSpPr>
        <p:spPr>
          <a:xfrm>
            <a:off x="2820250" y="154057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nl" sz="2000"/>
              <a:t>Delhaize</a:t>
            </a:r>
            <a:endParaRPr b="0" i="0" sz="2000" u="none" cap="none" strike="noStrike">
              <a:solidFill>
                <a:srgbClr val="000000"/>
              </a:solidFill>
              <a:latin typeface="Arial"/>
              <a:ea typeface="Arial"/>
              <a:cs typeface="Arial"/>
              <a:sym typeface="Arial"/>
            </a:endParaRPr>
          </a:p>
        </p:txBody>
      </p:sp>
      <p:sp>
        <p:nvSpPr>
          <p:cNvPr id="124" name="Google Shape;124;p21"/>
          <p:cNvSpPr txBox="1"/>
          <p:nvPr/>
        </p:nvSpPr>
        <p:spPr>
          <a:xfrm>
            <a:off x="2820250" y="3613225"/>
            <a:ext cx="1533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nl" sz="2000"/>
              <a:t>Instagram</a:t>
            </a:r>
            <a:endParaRPr b="0" i="0" sz="2000" u="none" cap="none" strike="noStrike">
              <a:solidFill>
                <a:srgbClr val="000000"/>
              </a:solidFill>
              <a:latin typeface="Arial"/>
              <a:ea typeface="Arial"/>
              <a:cs typeface="Arial"/>
              <a:sym typeface="Arial"/>
            </a:endParaRPr>
          </a:p>
        </p:txBody>
      </p:sp>
      <p:sp>
        <p:nvSpPr>
          <p:cNvPr id="125" name="Google Shape;125;p21"/>
          <p:cNvSpPr txBox="1"/>
          <p:nvPr/>
        </p:nvSpPr>
        <p:spPr>
          <a:xfrm>
            <a:off x="7108300" y="1674875"/>
            <a:ext cx="1476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nl" sz="2000"/>
              <a:t>WWF</a:t>
            </a:r>
            <a:endParaRPr b="0" i="0" sz="2000" u="none" cap="none" strike="noStrike">
              <a:solidFill>
                <a:srgbClr val="000000"/>
              </a:solidFill>
              <a:latin typeface="Arial"/>
              <a:ea typeface="Arial"/>
              <a:cs typeface="Arial"/>
              <a:sym typeface="Arial"/>
            </a:endParaRPr>
          </a:p>
        </p:txBody>
      </p:sp>
      <p:sp>
        <p:nvSpPr>
          <p:cNvPr id="126" name="Google Shape;126;p21"/>
          <p:cNvSpPr txBox="1"/>
          <p:nvPr/>
        </p:nvSpPr>
        <p:spPr>
          <a:xfrm>
            <a:off x="7108300" y="3613225"/>
            <a:ext cx="130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nl" sz="2000"/>
              <a:t>Youtube</a:t>
            </a:r>
            <a:endParaRPr b="0" i="0" sz="2000" u="none" cap="none" strike="noStrike">
              <a:solidFill>
                <a:srgbClr val="000000"/>
              </a:solidFill>
              <a:latin typeface="Arial"/>
              <a:ea typeface="Arial"/>
              <a:cs typeface="Arial"/>
              <a:sym typeface="Arial"/>
            </a:endParaRPr>
          </a:p>
        </p:txBody>
      </p:sp>
      <p:pic>
        <p:nvPicPr>
          <p:cNvPr id="127" name="Google Shape;127;p21"/>
          <p:cNvPicPr preferRelativeResize="0"/>
          <p:nvPr/>
        </p:nvPicPr>
        <p:blipFill>
          <a:blip r:embed="rId3">
            <a:alphaModFix/>
          </a:blip>
          <a:stretch>
            <a:fillRect/>
          </a:stretch>
        </p:blipFill>
        <p:spPr>
          <a:xfrm>
            <a:off x="671001" y="1184596"/>
            <a:ext cx="1476600" cy="1473167"/>
          </a:xfrm>
          <a:prstGeom prst="rect">
            <a:avLst/>
          </a:prstGeom>
          <a:noFill/>
          <a:ln>
            <a:noFill/>
          </a:ln>
        </p:spPr>
      </p:pic>
      <p:pic>
        <p:nvPicPr>
          <p:cNvPr id="128" name="Google Shape;128;p21"/>
          <p:cNvPicPr preferRelativeResize="0"/>
          <p:nvPr/>
        </p:nvPicPr>
        <p:blipFill>
          <a:blip r:embed="rId4">
            <a:alphaModFix/>
          </a:blip>
          <a:stretch>
            <a:fillRect/>
          </a:stretch>
        </p:blipFill>
        <p:spPr>
          <a:xfrm>
            <a:off x="671000" y="3121225"/>
            <a:ext cx="1476601" cy="1476601"/>
          </a:xfrm>
          <a:prstGeom prst="rect">
            <a:avLst/>
          </a:prstGeom>
          <a:noFill/>
          <a:ln>
            <a:noFill/>
          </a:ln>
        </p:spPr>
      </p:pic>
      <p:pic>
        <p:nvPicPr>
          <p:cNvPr id="129" name="Google Shape;129;p21"/>
          <p:cNvPicPr preferRelativeResize="0"/>
          <p:nvPr/>
        </p:nvPicPr>
        <p:blipFill>
          <a:blip r:embed="rId5">
            <a:alphaModFix/>
          </a:blip>
          <a:stretch>
            <a:fillRect/>
          </a:stretch>
        </p:blipFill>
        <p:spPr>
          <a:xfrm>
            <a:off x="5226271" y="1184600"/>
            <a:ext cx="1304655" cy="1473149"/>
          </a:xfrm>
          <a:prstGeom prst="rect">
            <a:avLst/>
          </a:prstGeom>
          <a:noFill/>
          <a:ln>
            <a:noFill/>
          </a:ln>
        </p:spPr>
      </p:pic>
      <p:pic>
        <p:nvPicPr>
          <p:cNvPr id="130" name="Google Shape;130;p21"/>
          <p:cNvPicPr preferRelativeResize="0"/>
          <p:nvPr/>
        </p:nvPicPr>
        <p:blipFill>
          <a:blip r:embed="rId6">
            <a:alphaModFix/>
          </a:blip>
          <a:stretch>
            <a:fillRect/>
          </a:stretch>
        </p:blipFill>
        <p:spPr>
          <a:xfrm>
            <a:off x="4993180" y="3239400"/>
            <a:ext cx="1770875" cy="1240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9" name="Shape 779"/>
        <p:cNvGrpSpPr/>
        <p:nvPr/>
      </p:nvGrpSpPr>
      <p:grpSpPr>
        <a:xfrm>
          <a:off x="0" y="0"/>
          <a:ext cx="0" cy="0"/>
          <a:chOff x="0" y="0"/>
          <a:chExt cx="0" cy="0"/>
        </a:xfrm>
      </p:grpSpPr>
      <p:sp>
        <p:nvSpPr>
          <p:cNvPr id="780" name="Google Shape;780;p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781" name="Google Shape;781;p9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nl">
                <a:solidFill>
                  <a:schemeClr val="dk1"/>
                </a:solidFill>
              </a:rPr>
              <a:t>Welk merk en logo horen bij dit chocolade eitje?</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782" name="Google Shape;782;p93"/>
          <p:cNvPicPr preferRelativeResize="0"/>
          <p:nvPr/>
        </p:nvPicPr>
        <p:blipFill rotWithShape="1">
          <a:blip r:embed="rId3">
            <a:alphaModFix/>
          </a:blip>
          <a:srcRect b="0" l="0" r="0" t="0"/>
          <a:stretch/>
        </p:blipFill>
        <p:spPr>
          <a:xfrm>
            <a:off x="3744151" y="1583373"/>
            <a:ext cx="5240699" cy="1530251"/>
          </a:xfrm>
          <a:prstGeom prst="rect">
            <a:avLst/>
          </a:prstGeom>
          <a:noFill/>
          <a:ln>
            <a:noFill/>
          </a:ln>
        </p:spPr>
      </p:pic>
      <p:pic>
        <p:nvPicPr>
          <p:cNvPr id="783" name="Google Shape;783;p93"/>
          <p:cNvPicPr preferRelativeResize="0"/>
          <p:nvPr/>
        </p:nvPicPr>
        <p:blipFill rotWithShape="1">
          <a:blip r:embed="rId4">
            <a:alphaModFix/>
          </a:blip>
          <a:srcRect b="0" l="0" r="0" t="0"/>
          <a:stretch/>
        </p:blipFill>
        <p:spPr>
          <a:xfrm>
            <a:off x="4154788" y="3236475"/>
            <a:ext cx="4677519" cy="1530250"/>
          </a:xfrm>
          <a:prstGeom prst="rect">
            <a:avLst/>
          </a:prstGeom>
          <a:noFill/>
          <a:ln>
            <a:noFill/>
          </a:ln>
        </p:spPr>
      </p:pic>
      <p:pic>
        <p:nvPicPr>
          <p:cNvPr id="784" name="Google Shape;784;p93"/>
          <p:cNvPicPr preferRelativeResize="0"/>
          <p:nvPr/>
        </p:nvPicPr>
        <p:blipFill rotWithShape="1">
          <a:blip r:embed="rId5">
            <a:alphaModFix/>
          </a:blip>
          <a:srcRect b="0" l="0" r="0" t="0"/>
          <a:stretch/>
        </p:blipFill>
        <p:spPr>
          <a:xfrm>
            <a:off x="566650" y="1922750"/>
            <a:ext cx="2697675" cy="2697675"/>
          </a:xfrm>
          <a:prstGeom prst="rect">
            <a:avLst/>
          </a:prstGeom>
          <a:noFill/>
          <a:ln>
            <a:noFill/>
          </a:ln>
        </p:spPr>
      </p:pic>
      <p:sp>
        <p:nvSpPr>
          <p:cNvPr id="785" name="Google Shape;785;p93"/>
          <p:cNvSpPr/>
          <p:nvPr/>
        </p:nvSpPr>
        <p:spPr>
          <a:xfrm>
            <a:off x="3954000" y="1890775"/>
            <a:ext cx="5317800" cy="19398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9" name="Shape 789"/>
        <p:cNvGrpSpPr/>
        <p:nvPr/>
      </p:nvGrpSpPr>
      <p:grpSpPr>
        <a:xfrm>
          <a:off x="0" y="0"/>
          <a:ext cx="0" cy="0"/>
          <a:chOff x="0" y="0"/>
          <a:chExt cx="0" cy="0"/>
        </a:xfrm>
      </p:grpSpPr>
      <p:sp>
        <p:nvSpPr>
          <p:cNvPr id="790" name="Google Shape;790;p9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791" name="Google Shape;791;p9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nl">
                <a:solidFill>
                  <a:schemeClr val="dk1"/>
                </a:solidFill>
              </a:rPr>
              <a:t>Bij welk merk hoort dit merkfiguurtje?</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792" name="Google Shape;792;p94"/>
          <p:cNvPicPr preferRelativeResize="0"/>
          <p:nvPr/>
        </p:nvPicPr>
        <p:blipFill rotWithShape="1">
          <a:blip r:embed="rId3">
            <a:alphaModFix/>
          </a:blip>
          <a:srcRect b="14250" l="0" r="0" t="13769"/>
          <a:stretch/>
        </p:blipFill>
        <p:spPr>
          <a:xfrm>
            <a:off x="608750" y="1933078"/>
            <a:ext cx="3739599" cy="2691774"/>
          </a:xfrm>
          <a:prstGeom prst="rect">
            <a:avLst/>
          </a:prstGeom>
          <a:noFill/>
          <a:ln>
            <a:noFill/>
          </a:ln>
        </p:spPr>
      </p:pic>
      <p:sp>
        <p:nvSpPr>
          <p:cNvPr id="793" name="Google Shape;793;p94"/>
          <p:cNvSpPr txBox="1"/>
          <p:nvPr/>
        </p:nvSpPr>
        <p:spPr>
          <a:xfrm>
            <a:off x="4522300" y="4422925"/>
            <a:ext cx="124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nl" sz="1400" u="none" cap="none" strike="noStrike">
                <a:solidFill>
                  <a:srgbClr val="000000"/>
                </a:solidFill>
                <a:latin typeface="Arial"/>
                <a:ea typeface="Arial"/>
                <a:cs typeface="Arial"/>
                <a:sym typeface="Arial"/>
              </a:rPr>
              <a:t>Dit is Quicky!</a:t>
            </a:r>
            <a:endParaRPr b="0" i="0" sz="1400" u="none" cap="none" strike="noStrike">
              <a:solidFill>
                <a:srgbClr val="000000"/>
              </a:solidFill>
              <a:latin typeface="Arial"/>
              <a:ea typeface="Arial"/>
              <a:cs typeface="Arial"/>
              <a:sym typeface="Arial"/>
            </a:endParaRPr>
          </a:p>
        </p:txBody>
      </p:sp>
      <p:cxnSp>
        <p:nvCxnSpPr>
          <p:cNvPr id="794" name="Google Shape;794;p94"/>
          <p:cNvCxnSpPr>
            <a:stCxn id="793" idx="0"/>
          </p:cNvCxnSpPr>
          <p:nvPr/>
        </p:nvCxnSpPr>
        <p:spPr>
          <a:xfrm flipH="1" rot="5400000">
            <a:off x="3266200" y="2545675"/>
            <a:ext cx="2077200" cy="1677300"/>
          </a:xfrm>
          <a:prstGeom prst="curvedConnector3">
            <a:avLst>
              <a:gd fmla="val 117349" name="adj1"/>
            </a:avLst>
          </a:prstGeom>
          <a:noFill/>
          <a:ln cap="flat" cmpd="sng" w="28575">
            <a:solidFill>
              <a:schemeClr val="dk2"/>
            </a:solidFill>
            <a:prstDash val="solid"/>
            <a:round/>
            <a:headEnd len="sm" w="sm" type="none"/>
            <a:tailEnd len="med" w="med" type="stealth"/>
          </a:ln>
        </p:spPr>
      </p:cxnSp>
      <p:pic>
        <p:nvPicPr>
          <p:cNvPr id="795" name="Google Shape;795;p94"/>
          <p:cNvPicPr preferRelativeResize="0"/>
          <p:nvPr/>
        </p:nvPicPr>
        <p:blipFill rotWithShape="1">
          <a:blip r:embed="rId4">
            <a:alphaModFix/>
          </a:blip>
          <a:srcRect b="24997" l="14721" r="14938" t="0"/>
          <a:stretch/>
        </p:blipFill>
        <p:spPr>
          <a:xfrm>
            <a:off x="5764593" y="1394825"/>
            <a:ext cx="2361132" cy="2517600"/>
          </a:xfrm>
          <a:prstGeom prst="rect">
            <a:avLst/>
          </a:prstGeom>
          <a:noFill/>
          <a:ln>
            <a:noFill/>
          </a:ln>
        </p:spPr>
      </p:pic>
      <p:sp>
        <p:nvSpPr>
          <p:cNvPr id="796" name="Google Shape;796;p94"/>
          <p:cNvSpPr txBox="1"/>
          <p:nvPr/>
        </p:nvSpPr>
        <p:spPr>
          <a:xfrm>
            <a:off x="4762100" y="531275"/>
            <a:ext cx="2179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nl" sz="1400" u="none" cap="none" strike="noStrike">
                <a:solidFill>
                  <a:srgbClr val="000000"/>
                </a:solidFill>
                <a:latin typeface="Arial"/>
                <a:ea typeface="Arial"/>
                <a:cs typeface="Arial"/>
                <a:sym typeface="Arial"/>
              </a:rPr>
              <a:t>Hij bestaat al sinds 1973!</a:t>
            </a:r>
            <a:endParaRPr b="0" i="0" sz="1400" u="none" cap="none" strike="noStrike">
              <a:solidFill>
                <a:srgbClr val="000000"/>
              </a:solidFill>
              <a:latin typeface="Arial"/>
              <a:ea typeface="Arial"/>
              <a:cs typeface="Arial"/>
              <a:sym typeface="Arial"/>
            </a:endParaRPr>
          </a:p>
        </p:txBody>
      </p:sp>
      <p:cxnSp>
        <p:nvCxnSpPr>
          <p:cNvPr id="797" name="Google Shape;797;p94"/>
          <p:cNvCxnSpPr>
            <a:stCxn id="796" idx="3"/>
          </p:cNvCxnSpPr>
          <p:nvPr/>
        </p:nvCxnSpPr>
        <p:spPr>
          <a:xfrm>
            <a:off x="6941600" y="731375"/>
            <a:ext cx="522900" cy="707100"/>
          </a:xfrm>
          <a:prstGeom prst="curvedConnector2">
            <a:avLst/>
          </a:prstGeom>
          <a:noFill/>
          <a:ln cap="flat" cmpd="sng" w="28575">
            <a:solidFill>
              <a:schemeClr val="dk2"/>
            </a:solidFill>
            <a:prstDash val="solid"/>
            <a:round/>
            <a:headEnd len="sm" w="sm" type="none"/>
            <a:tailEnd len="med" w="med" type="stealth"/>
          </a:ln>
        </p:spPr>
      </p:cxn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1" name="Shape 801"/>
        <p:cNvGrpSpPr/>
        <p:nvPr/>
      </p:nvGrpSpPr>
      <p:grpSpPr>
        <a:xfrm>
          <a:off x="0" y="0"/>
          <a:ext cx="0" cy="0"/>
          <a:chOff x="0" y="0"/>
          <a:chExt cx="0" cy="0"/>
        </a:xfrm>
      </p:grpSpPr>
      <p:sp>
        <p:nvSpPr>
          <p:cNvPr id="802" name="Google Shape;802;p9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nl"/>
              <a:t>Quiz -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6" name="Shape 806"/>
        <p:cNvGrpSpPr/>
        <p:nvPr/>
      </p:nvGrpSpPr>
      <p:grpSpPr>
        <a:xfrm>
          <a:off x="0" y="0"/>
          <a:ext cx="0" cy="0"/>
          <a:chOff x="0" y="0"/>
          <a:chExt cx="0" cy="0"/>
        </a:xfrm>
      </p:grpSpPr>
      <p:sp>
        <p:nvSpPr>
          <p:cNvPr id="807" name="Google Shape;807;p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808" name="Google Shape;808;p9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nl">
                <a:solidFill>
                  <a:schemeClr val="dk1"/>
                </a:solidFill>
              </a:rPr>
              <a:t>Wat is het juiste logo van TikTok?</a:t>
            </a:r>
            <a:endParaRPr>
              <a:solidFill>
                <a:schemeClr val="dk1"/>
              </a:solidFill>
            </a:endParaRPr>
          </a:p>
        </p:txBody>
      </p:sp>
      <p:pic>
        <p:nvPicPr>
          <p:cNvPr id="809" name="Google Shape;809;p96"/>
          <p:cNvPicPr preferRelativeResize="0"/>
          <p:nvPr/>
        </p:nvPicPr>
        <p:blipFill rotWithShape="1">
          <a:blip r:embed="rId3">
            <a:alphaModFix/>
          </a:blip>
          <a:srcRect b="9745" l="8478" r="8807" t="8561"/>
          <a:stretch/>
        </p:blipFill>
        <p:spPr>
          <a:xfrm>
            <a:off x="3000650" y="1637725"/>
            <a:ext cx="3142701" cy="310404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3" name="Shape 813"/>
        <p:cNvGrpSpPr/>
        <p:nvPr/>
      </p:nvGrpSpPr>
      <p:grpSpPr>
        <a:xfrm>
          <a:off x="0" y="0"/>
          <a:ext cx="0" cy="0"/>
          <a:chOff x="0" y="0"/>
          <a:chExt cx="0" cy="0"/>
        </a:xfrm>
      </p:grpSpPr>
      <p:sp>
        <p:nvSpPr>
          <p:cNvPr id="814" name="Google Shape;814;p9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815" name="Google Shape;815;p9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nl">
                <a:solidFill>
                  <a:schemeClr val="dk1"/>
                </a:solidFill>
              </a:rPr>
              <a:t>Waarom zijn merken belangrijk voor mensen?</a:t>
            </a:r>
            <a:endParaRPr>
              <a:solidFill>
                <a:schemeClr val="dk1"/>
              </a:solidFill>
            </a:endParaRPr>
          </a:p>
          <a:p>
            <a:pPr indent="-342900" lvl="0" marL="457200" rtl="0" algn="l">
              <a:lnSpc>
                <a:spcPct val="115000"/>
              </a:lnSpc>
              <a:spcBef>
                <a:spcPts val="1200"/>
              </a:spcBef>
              <a:spcAft>
                <a:spcPts val="0"/>
              </a:spcAft>
              <a:buClr>
                <a:srgbClr val="38761D"/>
              </a:buClr>
              <a:buSzPts val="1800"/>
              <a:buChar char="●"/>
            </a:pPr>
            <a:r>
              <a:rPr lang="nl">
                <a:solidFill>
                  <a:srgbClr val="38761D"/>
                </a:solidFill>
              </a:rPr>
              <a:t>Mensen onthouden makkelijker merken dan niet-merken.</a:t>
            </a:r>
            <a:endParaRPr>
              <a:solidFill>
                <a:srgbClr val="38761D"/>
              </a:solidFill>
            </a:endParaRPr>
          </a:p>
          <a:p>
            <a:pPr indent="-342900" lvl="0" marL="457200" rtl="0" algn="l">
              <a:lnSpc>
                <a:spcPct val="115000"/>
              </a:lnSpc>
              <a:spcBef>
                <a:spcPts val="0"/>
              </a:spcBef>
              <a:spcAft>
                <a:spcPts val="0"/>
              </a:spcAft>
              <a:buClr>
                <a:srgbClr val="38761D"/>
              </a:buClr>
              <a:buSzPts val="1800"/>
              <a:buChar char="●"/>
            </a:pPr>
            <a:r>
              <a:rPr lang="nl">
                <a:solidFill>
                  <a:srgbClr val="38761D"/>
                </a:solidFill>
              </a:rPr>
              <a:t>Merken tonen kwaliteit aan.</a:t>
            </a:r>
            <a:endParaRPr>
              <a:solidFill>
                <a:srgbClr val="38761D"/>
              </a:solidFill>
            </a:endParaRPr>
          </a:p>
          <a:p>
            <a:pPr indent="-342900" lvl="0" marL="457200" rtl="0" algn="l">
              <a:lnSpc>
                <a:spcPct val="115000"/>
              </a:lnSpc>
              <a:spcBef>
                <a:spcPts val="0"/>
              </a:spcBef>
              <a:spcAft>
                <a:spcPts val="0"/>
              </a:spcAft>
              <a:buClr>
                <a:srgbClr val="FF0000"/>
              </a:buClr>
              <a:buSzPts val="1800"/>
              <a:buChar char="●"/>
            </a:pPr>
            <a:r>
              <a:rPr lang="nl">
                <a:solidFill>
                  <a:srgbClr val="FF0000"/>
                </a:solidFill>
              </a:rPr>
              <a:t>Merken zijn goedkoper dan niet-merken.</a:t>
            </a:r>
            <a:endParaRPr>
              <a:solidFill>
                <a:srgbClr val="FF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9" name="Shape 819"/>
        <p:cNvGrpSpPr/>
        <p:nvPr/>
      </p:nvGrpSpPr>
      <p:grpSpPr>
        <a:xfrm>
          <a:off x="0" y="0"/>
          <a:ext cx="0" cy="0"/>
          <a:chOff x="0" y="0"/>
          <a:chExt cx="0" cy="0"/>
        </a:xfrm>
      </p:grpSpPr>
      <p:sp>
        <p:nvSpPr>
          <p:cNvPr id="820" name="Google Shape;820;p9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821" name="Google Shape;821;p9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nl">
                <a:solidFill>
                  <a:schemeClr val="dk1"/>
                </a:solidFill>
              </a:rPr>
              <a:t>Voor welk product is het verboden om reclame te maken?</a:t>
            </a:r>
            <a:endParaRPr>
              <a:solidFill>
                <a:schemeClr val="dk1"/>
              </a:solidFill>
            </a:endParaRPr>
          </a:p>
        </p:txBody>
      </p:sp>
      <p:pic>
        <p:nvPicPr>
          <p:cNvPr id="822" name="Google Shape;822;p98"/>
          <p:cNvPicPr preferRelativeResize="0"/>
          <p:nvPr/>
        </p:nvPicPr>
        <p:blipFill rotWithShape="1">
          <a:blip r:embed="rId3">
            <a:alphaModFix/>
          </a:blip>
          <a:srcRect b="0" l="0" r="0" t="0"/>
          <a:stretch/>
        </p:blipFill>
        <p:spPr>
          <a:xfrm>
            <a:off x="1776613" y="1688100"/>
            <a:ext cx="5590774" cy="31448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6" name="Shape 826"/>
        <p:cNvGrpSpPr/>
        <p:nvPr/>
      </p:nvGrpSpPr>
      <p:grpSpPr>
        <a:xfrm>
          <a:off x="0" y="0"/>
          <a:ext cx="0" cy="0"/>
          <a:chOff x="0" y="0"/>
          <a:chExt cx="0" cy="0"/>
        </a:xfrm>
      </p:grpSpPr>
      <p:sp>
        <p:nvSpPr>
          <p:cNvPr id="827" name="Google Shape;827;p9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828" name="Google Shape;828;p9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nl">
                <a:solidFill>
                  <a:schemeClr val="dk1"/>
                </a:solidFill>
              </a:rPr>
              <a:t>Welke betekenis heeft de kleur rood in reclame?</a:t>
            </a:r>
            <a:endParaRPr>
              <a:solidFill>
                <a:schemeClr val="dk1"/>
              </a:solidFill>
            </a:endParaRPr>
          </a:p>
        </p:txBody>
      </p:sp>
      <p:pic>
        <p:nvPicPr>
          <p:cNvPr id="829" name="Google Shape;829;p99"/>
          <p:cNvPicPr preferRelativeResize="0"/>
          <p:nvPr/>
        </p:nvPicPr>
        <p:blipFill rotWithShape="1">
          <a:blip r:embed="rId3">
            <a:alphaModFix/>
          </a:blip>
          <a:srcRect b="4206" l="4588" r="5076" t="6275"/>
          <a:stretch/>
        </p:blipFill>
        <p:spPr>
          <a:xfrm>
            <a:off x="3130825" y="1611563"/>
            <a:ext cx="3317175" cy="3287025"/>
          </a:xfrm>
          <a:prstGeom prst="rect">
            <a:avLst/>
          </a:prstGeom>
          <a:noFill/>
          <a:ln>
            <a:noFill/>
          </a:ln>
        </p:spPr>
      </p:pic>
      <p:sp>
        <p:nvSpPr>
          <p:cNvPr id="830" name="Google Shape;830;p99"/>
          <p:cNvSpPr txBox="1"/>
          <p:nvPr/>
        </p:nvSpPr>
        <p:spPr>
          <a:xfrm>
            <a:off x="6448000" y="1403900"/>
            <a:ext cx="2248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 sz="1400" u="none" cap="none" strike="noStrike">
                <a:solidFill>
                  <a:srgbClr val="FF0000"/>
                </a:solidFill>
                <a:latin typeface="Arial"/>
                <a:ea typeface="Arial"/>
                <a:cs typeface="Arial"/>
                <a:sym typeface="Arial"/>
              </a:rPr>
              <a:t>Rood = Passie &amp; energiek!</a:t>
            </a:r>
            <a:endParaRPr b="1" i="0" sz="1400" u="none" cap="none" strike="noStrike">
              <a:solidFill>
                <a:srgbClr val="FF0000"/>
              </a:solidFill>
              <a:latin typeface="Arial"/>
              <a:ea typeface="Arial"/>
              <a:cs typeface="Arial"/>
              <a:sym typeface="Arial"/>
            </a:endParaRPr>
          </a:p>
        </p:txBody>
      </p:sp>
      <p:cxnSp>
        <p:nvCxnSpPr>
          <p:cNvPr id="831" name="Google Shape;831;p99"/>
          <p:cNvCxnSpPr>
            <a:stCxn id="830" idx="1"/>
          </p:cNvCxnSpPr>
          <p:nvPr/>
        </p:nvCxnSpPr>
        <p:spPr>
          <a:xfrm flipH="1">
            <a:off x="6000700" y="1711700"/>
            <a:ext cx="447300" cy="499800"/>
          </a:xfrm>
          <a:prstGeom prst="curvedConnector2">
            <a:avLst/>
          </a:prstGeom>
          <a:noFill/>
          <a:ln cap="flat" cmpd="sng" w="28575">
            <a:solidFill>
              <a:srgbClr val="FF0000"/>
            </a:solidFill>
            <a:prstDash val="solid"/>
            <a:round/>
            <a:headEnd len="sm" w="sm" type="none"/>
            <a:tailEnd len="med" w="med" type="stealth"/>
          </a:ln>
        </p:spPr>
      </p:cxn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5" name="Shape 835"/>
        <p:cNvGrpSpPr/>
        <p:nvPr/>
      </p:nvGrpSpPr>
      <p:grpSpPr>
        <a:xfrm>
          <a:off x="0" y="0"/>
          <a:ext cx="0" cy="0"/>
          <a:chOff x="0" y="0"/>
          <a:chExt cx="0" cy="0"/>
        </a:xfrm>
      </p:grpSpPr>
      <p:sp>
        <p:nvSpPr>
          <p:cNvPr id="836" name="Google Shape;836;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837" name="Google Shape;837;p10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nl">
                <a:solidFill>
                  <a:schemeClr val="dk1"/>
                </a:solidFill>
              </a:rPr>
              <a:t>Waarvoor staat deze pictogram?</a:t>
            </a:r>
            <a:endParaRPr>
              <a:solidFill>
                <a:schemeClr val="dk1"/>
              </a:solidFill>
            </a:endParaRPr>
          </a:p>
        </p:txBody>
      </p:sp>
      <p:pic>
        <p:nvPicPr>
          <p:cNvPr id="838" name="Google Shape;838;p100"/>
          <p:cNvPicPr preferRelativeResize="0"/>
          <p:nvPr/>
        </p:nvPicPr>
        <p:blipFill rotWithShape="1">
          <a:blip r:embed="rId3">
            <a:alphaModFix/>
          </a:blip>
          <a:srcRect b="0" l="0" r="0" t="0"/>
          <a:stretch/>
        </p:blipFill>
        <p:spPr>
          <a:xfrm>
            <a:off x="1222525" y="1843700"/>
            <a:ext cx="2218900" cy="2218900"/>
          </a:xfrm>
          <a:prstGeom prst="rect">
            <a:avLst/>
          </a:prstGeom>
          <a:noFill/>
          <a:ln>
            <a:noFill/>
          </a:ln>
        </p:spPr>
      </p:pic>
      <p:sp>
        <p:nvSpPr>
          <p:cNvPr id="839" name="Google Shape;839;p100"/>
          <p:cNvSpPr txBox="1"/>
          <p:nvPr/>
        </p:nvSpPr>
        <p:spPr>
          <a:xfrm>
            <a:off x="4472575" y="2637475"/>
            <a:ext cx="23481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nl" sz="1700" u="none" cap="none" strike="noStrike">
                <a:solidFill>
                  <a:srgbClr val="000000"/>
                </a:solidFill>
                <a:latin typeface="Arial"/>
                <a:ea typeface="Arial"/>
                <a:cs typeface="Arial"/>
                <a:sym typeface="Arial"/>
              </a:rPr>
              <a:t>Product placement</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3" name="Shape 843"/>
        <p:cNvGrpSpPr/>
        <p:nvPr/>
      </p:nvGrpSpPr>
      <p:grpSpPr>
        <a:xfrm>
          <a:off x="0" y="0"/>
          <a:ext cx="0" cy="0"/>
          <a:chOff x="0" y="0"/>
          <a:chExt cx="0" cy="0"/>
        </a:xfrm>
      </p:grpSpPr>
      <p:sp>
        <p:nvSpPr>
          <p:cNvPr id="844" name="Google Shape;844;p10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845" name="Google Shape;845;p101"/>
          <p:cNvSpPr txBox="1"/>
          <p:nvPr>
            <p:ph idx="1" type="body"/>
          </p:nvPr>
        </p:nvSpPr>
        <p:spPr>
          <a:xfrm>
            <a:off x="311700" y="101772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nl">
                <a:solidFill>
                  <a:schemeClr val="dk1"/>
                </a:solidFill>
              </a:rPr>
              <a:t>In welke afbeelding wordt er niet aan product placement gedaan?</a:t>
            </a:r>
            <a:endParaRPr>
              <a:solidFill>
                <a:schemeClr val="dk1"/>
              </a:solidFill>
            </a:endParaRPr>
          </a:p>
        </p:txBody>
      </p:sp>
      <p:pic>
        <p:nvPicPr>
          <p:cNvPr id="846" name="Google Shape;846;p101"/>
          <p:cNvPicPr preferRelativeResize="0"/>
          <p:nvPr/>
        </p:nvPicPr>
        <p:blipFill rotWithShape="1">
          <a:blip r:embed="rId3">
            <a:alphaModFix/>
          </a:blip>
          <a:srcRect b="0" l="0" r="0" t="0"/>
          <a:stretch/>
        </p:blipFill>
        <p:spPr>
          <a:xfrm>
            <a:off x="361400" y="1545650"/>
            <a:ext cx="4116837" cy="2981150"/>
          </a:xfrm>
          <a:prstGeom prst="rect">
            <a:avLst/>
          </a:prstGeom>
          <a:noFill/>
          <a:ln>
            <a:noFill/>
          </a:ln>
        </p:spPr>
      </p:pic>
      <p:pic>
        <p:nvPicPr>
          <p:cNvPr id="847" name="Google Shape;847;p101"/>
          <p:cNvPicPr preferRelativeResize="0"/>
          <p:nvPr/>
        </p:nvPicPr>
        <p:blipFill rotWithShape="1">
          <a:blip r:embed="rId4">
            <a:alphaModFix/>
          </a:blip>
          <a:srcRect b="0" l="9045" r="21638" t="0"/>
          <a:stretch/>
        </p:blipFill>
        <p:spPr>
          <a:xfrm>
            <a:off x="4634100" y="1545638"/>
            <a:ext cx="3939503" cy="2981175"/>
          </a:xfrm>
          <a:prstGeom prst="rect">
            <a:avLst/>
          </a:prstGeom>
          <a:noFill/>
          <a:ln>
            <a:noFill/>
          </a:ln>
        </p:spPr>
      </p:pic>
      <p:sp>
        <p:nvSpPr>
          <p:cNvPr id="848" name="Google Shape;848;p101"/>
          <p:cNvSpPr/>
          <p:nvPr/>
        </p:nvSpPr>
        <p:spPr>
          <a:xfrm>
            <a:off x="1478450" y="3168075"/>
            <a:ext cx="521700" cy="497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101"/>
          <p:cNvSpPr/>
          <p:nvPr/>
        </p:nvSpPr>
        <p:spPr>
          <a:xfrm>
            <a:off x="7243125" y="3354425"/>
            <a:ext cx="1006500" cy="1079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3" name="Shape 853"/>
        <p:cNvGrpSpPr/>
        <p:nvPr/>
      </p:nvGrpSpPr>
      <p:grpSpPr>
        <a:xfrm>
          <a:off x="0" y="0"/>
          <a:ext cx="0" cy="0"/>
          <a:chOff x="0" y="0"/>
          <a:chExt cx="0" cy="0"/>
        </a:xfrm>
      </p:grpSpPr>
      <p:sp>
        <p:nvSpPr>
          <p:cNvPr id="854" name="Google Shape;854;p10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855" name="Google Shape;855;p102"/>
          <p:cNvSpPr txBox="1"/>
          <p:nvPr>
            <p:ph idx="1" type="body"/>
          </p:nvPr>
        </p:nvSpPr>
        <p:spPr>
          <a:xfrm>
            <a:off x="311700" y="101772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nl">
                <a:solidFill>
                  <a:schemeClr val="dk1"/>
                </a:solidFill>
              </a:rPr>
              <a:t>In welke afbeelding wordt er niet aan product placement gedaan?</a:t>
            </a:r>
            <a:endParaRPr>
              <a:solidFill>
                <a:schemeClr val="dk1"/>
              </a:solidFill>
            </a:endParaRPr>
          </a:p>
        </p:txBody>
      </p:sp>
      <p:pic>
        <p:nvPicPr>
          <p:cNvPr id="856" name="Google Shape;856;p102"/>
          <p:cNvPicPr preferRelativeResize="0"/>
          <p:nvPr/>
        </p:nvPicPr>
        <p:blipFill rotWithShape="1">
          <a:blip r:embed="rId3">
            <a:alphaModFix/>
          </a:blip>
          <a:srcRect b="0" l="17328" r="0" t="0"/>
          <a:stretch/>
        </p:blipFill>
        <p:spPr>
          <a:xfrm>
            <a:off x="459700" y="1545650"/>
            <a:ext cx="3838974" cy="2717425"/>
          </a:xfrm>
          <a:prstGeom prst="rect">
            <a:avLst/>
          </a:prstGeom>
          <a:noFill/>
          <a:ln>
            <a:noFill/>
          </a:ln>
        </p:spPr>
      </p:pic>
      <p:pic>
        <p:nvPicPr>
          <p:cNvPr id="857" name="Google Shape;857;p102"/>
          <p:cNvPicPr preferRelativeResize="0"/>
          <p:nvPr/>
        </p:nvPicPr>
        <p:blipFill rotWithShape="1">
          <a:blip r:embed="rId4">
            <a:alphaModFix/>
          </a:blip>
          <a:srcRect b="0" l="0" r="13336" t="0"/>
          <a:stretch/>
        </p:blipFill>
        <p:spPr>
          <a:xfrm>
            <a:off x="4504225" y="1545650"/>
            <a:ext cx="4187739" cy="2717425"/>
          </a:xfrm>
          <a:prstGeom prst="rect">
            <a:avLst/>
          </a:prstGeom>
          <a:noFill/>
          <a:ln>
            <a:noFill/>
          </a:ln>
        </p:spPr>
      </p:pic>
      <p:sp>
        <p:nvSpPr>
          <p:cNvPr id="858" name="Google Shape;858;p102"/>
          <p:cNvSpPr/>
          <p:nvPr/>
        </p:nvSpPr>
        <p:spPr>
          <a:xfrm>
            <a:off x="5888925" y="1515725"/>
            <a:ext cx="1739400" cy="832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102"/>
          <p:cNvSpPr/>
          <p:nvPr/>
        </p:nvSpPr>
        <p:spPr>
          <a:xfrm>
            <a:off x="7872075" y="2285400"/>
            <a:ext cx="819900" cy="572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102"/>
          <p:cNvSpPr txBox="1"/>
          <p:nvPr/>
        </p:nvSpPr>
        <p:spPr>
          <a:xfrm>
            <a:off x="3416575" y="4460175"/>
            <a:ext cx="3839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nl" sz="1400" u="none" cap="none" strike="noStrike">
                <a:solidFill>
                  <a:srgbClr val="000000"/>
                </a:solidFill>
                <a:latin typeface="Arial"/>
                <a:ea typeface="Arial"/>
                <a:cs typeface="Arial"/>
                <a:sym typeface="Arial"/>
              </a:rPr>
              <a:t>Dit voorbeeld bevat geen product placement!</a:t>
            </a:r>
            <a:endParaRPr b="0" i="0" sz="1400" u="none" cap="none" strike="noStrike">
              <a:solidFill>
                <a:srgbClr val="000000"/>
              </a:solidFill>
              <a:latin typeface="Arial"/>
              <a:ea typeface="Arial"/>
              <a:cs typeface="Arial"/>
              <a:sym typeface="Arial"/>
            </a:endParaRPr>
          </a:p>
        </p:txBody>
      </p:sp>
      <p:cxnSp>
        <p:nvCxnSpPr>
          <p:cNvPr id="861" name="Google Shape;861;p102"/>
          <p:cNvCxnSpPr>
            <a:stCxn id="860" idx="1"/>
            <a:endCxn id="856" idx="2"/>
          </p:cNvCxnSpPr>
          <p:nvPr/>
        </p:nvCxnSpPr>
        <p:spPr>
          <a:xfrm rot="10800000">
            <a:off x="2379175" y="4263075"/>
            <a:ext cx="1037400" cy="397200"/>
          </a:xfrm>
          <a:prstGeom prst="curvedConnector2">
            <a:avLst/>
          </a:prstGeom>
          <a:noFill/>
          <a:ln cap="flat" cmpd="sng" w="28575">
            <a:solidFill>
              <a:schemeClr val="dk2"/>
            </a:solidFill>
            <a:prstDash val="solid"/>
            <a:round/>
            <a:headEnd len="sm" w="sm" type="none"/>
            <a:tailEnd len="med" w="med" type="stealth"/>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txBox="1"/>
          <p:nvPr>
            <p:ph type="title"/>
          </p:nvPr>
        </p:nvSpPr>
        <p:spPr>
          <a:xfrm>
            <a:off x="0" y="0"/>
            <a:ext cx="9144000" cy="841800"/>
          </a:xfrm>
          <a:prstGeom prst="rect">
            <a:avLst/>
          </a:prstGeom>
          <a:noFill/>
          <a:ln>
            <a:noFill/>
          </a:ln>
        </p:spPr>
        <p:txBody>
          <a:bodyPr anchorCtr="0" anchor="ctr" bIns="91425" lIns="91425" spcFirstLastPara="1" rIns="91425" wrap="square" tIns="91425">
            <a:normAutofit/>
          </a:bodyPr>
          <a:lstStyle/>
          <a:p>
            <a:pPr indent="457200" lvl="0" marL="0" rtl="0" algn="l">
              <a:lnSpc>
                <a:spcPct val="100000"/>
              </a:lnSpc>
              <a:spcBef>
                <a:spcPts val="0"/>
              </a:spcBef>
              <a:spcAft>
                <a:spcPts val="0"/>
              </a:spcAft>
              <a:buSzPts val="3600"/>
              <a:buNone/>
            </a:pPr>
            <a:r>
              <a:rPr lang="nl"/>
              <a:t>Rad van fortuin</a:t>
            </a:r>
            <a:r>
              <a:rPr lang="nl"/>
              <a:t> - ⭐⭐⭐</a:t>
            </a:r>
            <a:endParaRPr/>
          </a:p>
        </p:txBody>
      </p:sp>
      <p:pic>
        <p:nvPicPr>
          <p:cNvPr id="136" name="Google Shape;136;p22"/>
          <p:cNvPicPr preferRelativeResize="0"/>
          <p:nvPr/>
        </p:nvPicPr>
        <p:blipFill>
          <a:blip r:embed="rId3">
            <a:alphaModFix/>
          </a:blip>
          <a:stretch>
            <a:fillRect/>
          </a:stretch>
        </p:blipFill>
        <p:spPr>
          <a:xfrm>
            <a:off x="6480000" y="720000"/>
            <a:ext cx="1846050" cy="1846050"/>
          </a:xfrm>
          <a:prstGeom prst="rect">
            <a:avLst/>
          </a:prstGeom>
          <a:noFill/>
          <a:ln>
            <a:noFill/>
          </a:ln>
        </p:spPr>
      </p:pic>
      <p:pic>
        <p:nvPicPr>
          <p:cNvPr id="137" name="Google Shape;137;p22"/>
          <p:cNvPicPr preferRelativeResize="0"/>
          <p:nvPr/>
        </p:nvPicPr>
        <p:blipFill>
          <a:blip r:embed="rId4">
            <a:alphaModFix/>
          </a:blip>
          <a:stretch>
            <a:fillRect/>
          </a:stretch>
        </p:blipFill>
        <p:spPr>
          <a:xfrm>
            <a:off x="6480000" y="2880000"/>
            <a:ext cx="1846800" cy="1846800"/>
          </a:xfrm>
          <a:prstGeom prst="rect">
            <a:avLst/>
          </a:prstGeom>
          <a:noFill/>
          <a:ln>
            <a:noFill/>
          </a:ln>
        </p:spPr>
      </p:pic>
      <p:pic>
        <p:nvPicPr>
          <p:cNvPr id="138" name="Google Shape;138;p22"/>
          <p:cNvPicPr preferRelativeResize="0"/>
          <p:nvPr/>
        </p:nvPicPr>
        <p:blipFill>
          <a:blip r:embed="rId5">
            <a:alphaModFix/>
          </a:blip>
          <a:stretch>
            <a:fillRect/>
          </a:stretch>
        </p:blipFill>
        <p:spPr>
          <a:xfrm>
            <a:off x="1243450" y="841800"/>
            <a:ext cx="4142773" cy="3996901"/>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5" name="Shape 865"/>
        <p:cNvGrpSpPr/>
        <p:nvPr/>
      </p:nvGrpSpPr>
      <p:grpSpPr>
        <a:xfrm>
          <a:off x="0" y="0"/>
          <a:ext cx="0" cy="0"/>
          <a:chOff x="0" y="0"/>
          <a:chExt cx="0" cy="0"/>
        </a:xfrm>
      </p:grpSpPr>
      <p:sp>
        <p:nvSpPr>
          <p:cNvPr id="866" name="Google Shape;866;p10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867" name="Google Shape;867;p10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nl">
                <a:solidFill>
                  <a:schemeClr val="dk1"/>
                </a:solidFill>
              </a:rPr>
              <a:t>Waarvan wordt de siroop op pannenkoeken gemaakt in een reclamespotje?</a:t>
            </a:r>
            <a:endParaRPr>
              <a:solidFill>
                <a:schemeClr val="dk1"/>
              </a:solidFill>
            </a:endParaRPr>
          </a:p>
        </p:txBody>
      </p:sp>
      <p:pic>
        <p:nvPicPr>
          <p:cNvPr id="868" name="Google Shape;868;p103"/>
          <p:cNvPicPr preferRelativeResize="0"/>
          <p:nvPr/>
        </p:nvPicPr>
        <p:blipFill rotWithShape="1">
          <a:blip r:embed="rId3">
            <a:alphaModFix/>
          </a:blip>
          <a:srcRect b="21353" l="2412" r="2174" t="22172"/>
          <a:stretch/>
        </p:blipFill>
        <p:spPr>
          <a:xfrm>
            <a:off x="1143000" y="1590275"/>
            <a:ext cx="5562324" cy="3292350"/>
          </a:xfrm>
          <a:prstGeom prst="rect">
            <a:avLst/>
          </a:prstGeom>
          <a:noFill/>
          <a:ln>
            <a:noFill/>
          </a:ln>
        </p:spPr>
      </p:pic>
      <p:sp>
        <p:nvSpPr>
          <p:cNvPr id="869" name="Google Shape;869;p103"/>
          <p:cNvSpPr txBox="1"/>
          <p:nvPr/>
        </p:nvSpPr>
        <p:spPr>
          <a:xfrm>
            <a:off x="7280425" y="3764425"/>
            <a:ext cx="1254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nl" sz="1700" u="none" cap="none" strike="noStrike">
                <a:solidFill>
                  <a:srgbClr val="000000"/>
                </a:solidFill>
                <a:latin typeface="Arial"/>
                <a:ea typeface="Arial"/>
                <a:cs typeface="Arial"/>
                <a:sym typeface="Arial"/>
              </a:rPr>
              <a:t>Motorolie</a:t>
            </a:r>
            <a:endParaRPr b="1" i="0" sz="1700" u="none" cap="none" strike="noStrike">
              <a:solidFill>
                <a:srgbClr val="000000"/>
              </a:solidFill>
              <a:latin typeface="Arial"/>
              <a:ea typeface="Arial"/>
              <a:cs typeface="Arial"/>
              <a:sym typeface="Arial"/>
            </a:endParaRPr>
          </a:p>
        </p:txBody>
      </p:sp>
      <p:cxnSp>
        <p:nvCxnSpPr>
          <p:cNvPr id="870" name="Google Shape;870;p103"/>
          <p:cNvCxnSpPr>
            <a:stCxn id="869" idx="0"/>
          </p:cNvCxnSpPr>
          <p:nvPr/>
        </p:nvCxnSpPr>
        <p:spPr>
          <a:xfrm flipH="1" rot="5400000">
            <a:off x="6519475" y="2376025"/>
            <a:ext cx="1739400" cy="1037400"/>
          </a:xfrm>
          <a:prstGeom prst="curvedConnector3">
            <a:avLst>
              <a:gd fmla="val 107139" name="adj1"/>
            </a:avLst>
          </a:prstGeom>
          <a:noFill/>
          <a:ln cap="flat" cmpd="sng" w="28575">
            <a:solidFill>
              <a:schemeClr val="dk2"/>
            </a:solidFill>
            <a:prstDash val="solid"/>
            <a:round/>
            <a:headEnd len="sm" w="sm" type="none"/>
            <a:tailEnd len="med" w="med" type="stealth"/>
          </a:ln>
        </p:spPr>
      </p:cxn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4" name="Shape 874"/>
        <p:cNvGrpSpPr/>
        <p:nvPr/>
      </p:nvGrpSpPr>
      <p:grpSpPr>
        <a:xfrm>
          <a:off x="0" y="0"/>
          <a:ext cx="0" cy="0"/>
          <a:chOff x="0" y="0"/>
          <a:chExt cx="0" cy="0"/>
        </a:xfrm>
      </p:grpSpPr>
      <p:sp>
        <p:nvSpPr>
          <p:cNvPr id="875" name="Google Shape;875;p1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876" name="Google Shape;876;p10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nl">
                <a:solidFill>
                  <a:schemeClr val="dk1"/>
                </a:solidFill>
              </a:rPr>
              <a:t>Welk slim trucje gebruiken reclamemakers in dit voorbeeld?</a:t>
            </a:r>
            <a:endParaRPr>
              <a:solidFill>
                <a:schemeClr val="dk1"/>
              </a:solidFill>
            </a:endParaRPr>
          </a:p>
        </p:txBody>
      </p:sp>
      <p:pic>
        <p:nvPicPr>
          <p:cNvPr id="877" name="Google Shape;877;p104"/>
          <p:cNvPicPr preferRelativeResize="0"/>
          <p:nvPr/>
        </p:nvPicPr>
        <p:blipFill rotWithShape="1">
          <a:blip r:embed="rId3">
            <a:alphaModFix/>
          </a:blip>
          <a:srcRect b="0" l="0" r="0" t="0"/>
          <a:stretch/>
        </p:blipFill>
        <p:spPr>
          <a:xfrm>
            <a:off x="413150" y="1714500"/>
            <a:ext cx="5277076" cy="2969325"/>
          </a:xfrm>
          <a:prstGeom prst="rect">
            <a:avLst/>
          </a:prstGeom>
          <a:noFill/>
          <a:ln>
            <a:noFill/>
          </a:ln>
        </p:spPr>
      </p:pic>
      <p:sp>
        <p:nvSpPr>
          <p:cNvPr id="878" name="Google Shape;878;p104"/>
          <p:cNvSpPr txBox="1"/>
          <p:nvPr/>
        </p:nvSpPr>
        <p:spPr>
          <a:xfrm>
            <a:off x="5820400" y="2983613"/>
            <a:ext cx="32301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nl" sz="1600" u="none" cap="none" strike="noStrike">
                <a:solidFill>
                  <a:srgbClr val="000000"/>
                </a:solidFill>
                <a:latin typeface="Arial"/>
                <a:ea typeface="Arial"/>
                <a:cs typeface="Arial"/>
                <a:sym typeface="Arial"/>
              </a:rPr>
              <a:t>Bekend persoon</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2" name="Shape 882"/>
        <p:cNvGrpSpPr/>
        <p:nvPr/>
      </p:nvGrpSpPr>
      <p:grpSpPr>
        <a:xfrm>
          <a:off x="0" y="0"/>
          <a:ext cx="0" cy="0"/>
          <a:chOff x="0" y="0"/>
          <a:chExt cx="0" cy="0"/>
        </a:xfrm>
      </p:grpSpPr>
      <p:sp>
        <p:nvSpPr>
          <p:cNvPr id="883" name="Google Shape;883;p10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884" name="Google Shape;884;p10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nl">
                <a:solidFill>
                  <a:schemeClr val="dk1"/>
                </a:solidFill>
              </a:rPr>
              <a:t>Waar zie jij een voorbeeld van product placement? Duid het aan!</a:t>
            </a:r>
            <a:endParaRPr>
              <a:solidFill>
                <a:schemeClr val="dk1"/>
              </a:solidFill>
            </a:endParaRPr>
          </a:p>
        </p:txBody>
      </p:sp>
      <p:pic>
        <p:nvPicPr>
          <p:cNvPr id="885" name="Google Shape;885;p105"/>
          <p:cNvPicPr preferRelativeResize="0"/>
          <p:nvPr/>
        </p:nvPicPr>
        <p:blipFill rotWithShape="1">
          <a:blip r:embed="rId3">
            <a:alphaModFix/>
          </a:blip>
          <a:srcRect b="17484" l="0" r="0" t="17873"/>
          <a:stretch/>
        </p:blipFill>
        <p:spPr>
          <a:xfrm>
            <a:off x="395050" y="1577825"/>
            <a:ext cx="8229600" cy="3324650"/>
          </a:xfrm>
          <a:prstGeom prst="rect">
            <a:avLst/>
          </a:prstGeom>
          <a:noFill/>
          <a:ln>
            <a:noFill/>
          </a:ln>
        </p:spPr>
      </p:pic>
      <p:sp>
        <p:nvSpPr>
          <p:cNvPr id="886" name="Google Shape;886;p105"/>
          <p:cNvSpPr/>
          <p:nvPr/>
        </p:nvSpPr>
        <p:spPr>
          <a:xfrm>
            <a:off x="5640450" y="2981750"/>
            <a:ext cx="1428900" cy="1143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0" name="Shape 890"/>
        <p:cNvGrpSpPr/>
        <p:nvPr/>
      </p:nvGrpSpPr>
      <p:grpSpPr>
        <a:xfrm>
          <a:off x="0" y="0"/>
          <a:ext cx="0" cy="0"/>
          <a:chOff x="0" y="0"/>
          <a:chExt cx="0" cy="0"/>
        </a:xfrm>
      </p:grpSpPr>
      <p:sp>
        <p:nvSpPr>
          <p:cNvPr id="891" name="Google Shape;891;p10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nl"/>
              <a:t>Quiz - ⭐⭐⭐</a:t>
            </a:r>
            <a:endParaRPr/>
          </a:p>
        </p:txBody>
      </p:sp>
      <p:sp>
        <p:nvSpPr>
          <p:cNvPr id="892" name="Google Shape;892;p10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nl">
                <a:solidFill>
                  <a:schemeClr val="dk1"/>
                </a:solidFill>
              </a:rPr>
              <a:t>Welke volgorde kennen de logo’s van Apple?</a:t>
            </a:r>
            <a:endParaRPr>
              <a:solidFill>
                <a:schemeClr val="dk1"/>
              </a:solidFill>
            </a:endParaRPr>
          </a:p>
        </p:txBody>
      </p:sp>
      <p:pic>
        <p:nvPicPr>
          <p:cNvPr id="893" name="Google Shape;893;p106"/>
          <p:cNvPicPr preferRelativeResize="0"/>
          <p:nvPr/>
        </p:nvPicPr>
        <p:blipFill rotWithShape="1">
          <a:blip r:embed="rId3">
            <a:alphaModFix/>
          </a:blip>
          <a:srcRect b="0" l="0" r="0" t="0"/>
          <a:stretch/>
        </p:blipFill>
        <p:spPr>
          <a:xfrm>
            <a:off x="379025" y="1851150"/>
            <a:ext cx="1906544" cy="2391651"/>
          </a:xfrm>
          <a:prstGeom prst="rect">
            <a:avLst/>
          </a:prstGeom>
          <a:noFill/>
          <a:ln>
            <a:noFill/>
          </a:ln>
        </p:spPr>
      </p:pic>
      <p:pic>
        <p:nvPicPr>
          <p:cNvPr id="894" name="Google Shape;894;p106"/>
          <p:cNvPicPr preferRelativeResize="0"/>
          <p:nvPr/>
        </p:nvPicPr>
        <p:blipFill rotWithShape="1">
          <a:blip r:embed="rId4">
            <a:alphaModFix/>
          </a:blip>
          <a:srcRect b="0" l="0" r="0" t="0"/>
          <a:stretch/>
        </p:blipFill>
        <p:spPr>
          <a:xfrm>
            <a:off x="2564924" y="1814368"/>
            <a:ext cx="1906550" cy="2218306"/>
          </a:xfrm>
          <a:prstGeom prst="rect">
            <a:avLst/>
          </a:prstGeom>
          <a:noFill/>
          <a:ln>
            <a:noFill/>
          </a:ln>
        </p:spPr>
      </p:pic>
      <p:pic>
        <p:nvPicPr>
          <p:cNvPr id="895" name="Google Shape;895;p106"/>
          <p:cNvPicPr preferRelativeResize="0"/>
          <p:nvPr/>
        </p:nvPicPr>
        <p:blipFill rotWithShape="1">
          <a:blip r:embed="rId5">
            <a:alphaModFix/>
          </a:blip>
          <a:srcRect b="0" l="0" r="0" t="0"/>
          <a:stretch/>
        </p:blipFill>
        <p:spPr>
          <a:xfrm>
            <a:off x="5000075" y="1814375"/>
            <a:ext cx="1906549" cy="2465201"/>
          </a:xfrm>
          <a:prstGeom prst="rect">
            <a:avLst/>
          </a:prstGeom>
          <a:noFill/>
          <a:ln>
            <a:noFill/>
          </a:ln>
        </p:spPr>
      </p:pic>
      <p:pic>
        <p:nvPicPr>
          <p:cNvPr id="896" name="Google Shape;896;p106"/>
          <p:cNvPicPr preferRelativeResize="0"/>
          <p:nvPr/>
        </p:nvPicPr>
        <p:blipFill rotWithShape="1">
          <a:blip r:embed="rId6">
            <a:alphaModFix/>
          </a:blip>
          <a:srcRect b="0" l="0" r="0" t="0"/>
          <a:stretch/>
        </p:blipFill>
        <p:spPr>
          <a:xfrm>
            <a:off x="7070375" y="2093700"/>
            <a:ext cx="1906550" cy="1906550"/>
          </a:xfrm>
          <a:prstGeom prst="rect">
            <a:avLst/>
          </a:prstGeom>
          <a:noFill/>
          <a:ln>
            <a:noFill/>
          </a:ln>
        </p:spPr>
      </p:pic>
      <p:sp>
        <p:nvSpPr>
          <p:cNvPr id="897" name="Google Shape;897;p106"/>
          <p:cNvSpPr txBox="1"/>
          <p:nvPr/>
        </p:nvSpPr>
        <p:spPr>
          <a:xfrm>
            <a:off x="1158300" y="4398050"/>
            <a:ext cx="348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nl" sz="1600" u="none" cap="none" strike="noStrike">
                <a:solidFill>
                  <a:srgbClr val="000000"/>
                </a:solidFill>
                <a:latin typeface="Arial"/>
                <a:ea typeface="Arial"/>
                <a:cs typeface="Arial"/>
                <a:sym typeface="Arial"/>
              </a:rPr>
              <a:t>1</a:t>
            </a:r>
            <a:endParaRPr b="1" i="0" sz="1600" u="none" cap="none" strike="noStrike">
              <a:solidFill>
                <a:srgbClr val="000000"/>
              </a:solidFill>
              <a:latin typeface="Arial"/>
              <a:ea typeface="Arial"/>
              <a:cs typeface="Arial"/>
              <a:sym typeface="Arial"/>
            </a:endParaRPr>
          </a:p>
        </p:txBody>
      </p:sp>
      <p:sp>
        <p:nvSpPr>
          <p:cNvPr id="898" name="Google Shape;898;p106"/>
          <p:cNvSpPr txBox="1"/>
          <p:nvPr/>
        </p:nvSpPr>
        <p:spPr>
          <a:xfrm>
            <a:off x="3344200" y="4398050"/>
            <a:ext cx="348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nl" sz="1600" u="none" cap="none" strike="noStrike">
                <a:solidFill>
                  <a:srgbClr val="000000"/>
                </a:solidFill>
                <a:latin typeface="Arial"/>
                <a:ea typeface="Arial"/>
                <a:cs typeface="Arial"/>
                <a:sym typeface="Arial"/>
              </a:rPr>
              <a:t>2</a:t>
            </a:r>
            <a:endParaRPr b="1" i="0" sz="1600" u="none" cap="none" strike="noStrike">
              <a:solidFill>
                <a:srgbClr val="000000"/>
              </a:solidFill>
              <a:latin typeface="Arial"/>
              <a:ea typeface="Arial"/>
              <a:cs typeface="Arial"/>
              <a:sym typeface="Arial"/>
            </a:endParaRPr>
          </a:p>
        </p:txBody>
      </p:sp>
      <p:sp>
        <p:nvSpPr>
          <p:cNvPr id="899" name="Google Shape;899;p106"/>
          <p:cNvSpPr txBox="1"/>
          <p:nvPr/>
        </p:nvSpPr>
        <p:spPr>
          <a:xfrm>
            <a:off x="5779350" y="4398050"/>
            <a:ext cx="348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nl" sz="1600" u="none" cap="none" strike="noStrike">
                <a:solidFill>
                  <a:srgbClr val="000000"/>
                </a:solidFill>
                <a:latin typeface="Arial"/>
                <a:ea typeface="Arial"/>
                <a:cs typeface="Arial"/>
                <a:sym typeface="Arial"/>
              </a:rPr>
              <a:t>3</a:t>
            </a:r>
            <a:endParaRPr b="1" i="0" sz="1600" u="none" cap="none" strike="noStrike">
              <a:solidFill>
                <a:srgbClr val="000000"/>
              </a:solidFill>
              <a:latin typeface="Arial"/>
              <a:ea typeface="Arial"/>
              <a:cs typeface="Arial"/>
              <a:sym typeface="Arial"/>
            </a:endParaRPr>
          </a:p>
        </p:txBody>
      </p:sp>
      <p:sp>
        <p:nvSpPr>
          <p:cNvPr id="900" name="Google Shape;900;p106"/>
          <p:cNvSpPr txBox="1"/>
          <p:nvPr/>
        </p:nvSpPr>
        <p:spPr>
          <a:xfrm>
            <a:off x="7849650" y="4398050"/>
            <a:ext cx="348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nl" sz="1600" u="none" cap="none" strike="noStrike">
                <a:solidFill>
                  <a:srgbClr val="000000"/>
                </a:solidFill>
                <a:latin typeface="Arial"/>
                <a:ea typeface="Arial"/>
                <a:cs typeface="Arial"/>
                <a:sym typeface="Arial"/>
              </a:rPr>
              <a:t>4</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149CE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